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66"/>
  </p:notesMasterIdLst>
  <p:handoutMasterIdLst>
    <p:handoutMasterId r:id="rId67"/>
  </p:handoutMasterIdLst>
  <p:sldIdLst>
    <p:sldId id="382" r:id="rId2"/>
    <p:sldId id="317" r:id="rId3"/>
    <p:sldId id="401" r:id="rId4"/>
    <p:sldId id="402" r:id="rId5"/>
    <p:sldId id="349" r:id="rId6"/>
    <p:sldId id="345" r:id="rId7"/>
    <p:sldId id="403" r:id="rId8"/>
    <p:sldId id="346" r:id="rId9"/>
    <p:sldId id="351" r:id="rId10"/>
    <p:sldId id="343" r:id="rId11"/>
    <p:sldId id="405" r:id="rId12"/>
    <p:sldId id="384" r:id="rId13"/>
    <p:sldId id="443" r:id="rId14"/>
    <p:sldId id="408" r:id="rId15"/>
    <p:sldId id="442" r:id="rId16"/>
    <p:sldId id="409" r:id="rId17"/>
    <p:sldId id="385" r:id="rId18"/>
    <p:sldId id="404" r:id="rId19"/>
    <p:sldId id="441" r:id="rId20"/>
    <p:sldId id="407" r:id="rId21"/>
    <p:sldId id="386" r:id="rId22"/>
    <p:sldId id="410" r:id="rId23"/>
    <p:sldId id="412" r:id="rId24"/>
    <p:sldId id="388" r:id="rId25"/>
    <p:sldId id="438" r:id="rId26"/>
    <p:sldId id="439" r:id="rId27"/>
    <p:sldId id="440" r:id="rId28"/>
    <p:sldId id="387" r:id="rId29"/>
    <p:sldId id="390" r:id="rId30"/>
    <p:sldId id="413" r:id="rId31"/>
    <p:sldId id="393" r:id="rId32"/>
    <p:sldId id="394" r:id="rId33"/>
    <p:sldId id="395" r:id="rId34"/>
    <p:sldId id="422" r:id="rId35"/>
    <p:sldId id="424" r:id="rId36"/>
    <p:sldId id="423" r:id="rId37"/>
    <p:sldId id="397" r:id="rId38"/>
    <p:sldId id="399" r:id="rId39"/>
    <p:sldId id="330" r:id="rId40"/>
    <p:sldId id="331" r:id="rId41"/>
    <p:sldId id="332" r:id="rId42"/>
    <p:sldId id="333" r:id="rId43"/>
    <p:sldId id="419" r:id="rId44"/>
    <p:sldId id="416" r:id="rId45"/>
    <p:sldId id="417" r:id="rId46"/>
    <p:sldId id="444" r:id="rId47"/>
    <p:sldId id="418" r:id="rId48"/>
    <p:sldId id="420" r:id="rId49"/>
    <p:sldId id="437" r:id="rId50"/>
    <p:sldId id="373" r:id="rId51"/>
    <p:sldId id="379" r:id="rId52"/>
    <p:sldId id="421" r:id="rId53"/>
    <p:sldId id="380" r:id="rId54"/>
    <p:sldId id="381" r:id="rId55"/>
    <p:sldId id="425" r:id="rId56"/>
    <p:sldId id="427" r:id="rId57"/>
    <p:sldId id="428" r:id="rId58"/>
    <p:sldId id="429" r:id="rId59"/>
    <p:sldId id="436" r:id="rId60"/>
    <p:sldId id="430" r:id="rId61"/>
    <p:sldId id="435" r:id="rId62"/>
    <p:sldId id="433" r:id="rId63"/>
    <p:sldId id="434" r:id="rId64"/>
    <p:sldId id="445"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B602"/>
    <a:srgbClr val="CCECFF"/>
    <a:srgbClr val="000066"/>
    <a:srgbClr val="CFA303"/>
    <a:srgbClr val="D2C304"/>
    <a:srgbClr val="003300"/>
    <a:srgbClr val="FF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0" autoAdjust="0"/>
    <p:restoredTop sz="65596" autoAdjust="0"/>
  </p:normalViewPr>
  <p:slideViewPr>
    <p:cSldViewPr snapToGrid="0">
      <p:cViewPr varScale="1">
        <p:scale>
          <a:sx n="53" d="100"/>
          <a:sy n="53" d="100"/>
        </p:scale>
        <p:origin x="2366" y="43"/>
      </p:cViewPr>
      <p:guideLst>
        <p:guide orient="horz" pos="2160"/>
        <p:guide pos="2880"/>
      </p:guideLst>
    </p:cSldViewPr>
  </p:slideViewPr>
  <p:outlineViewPr>
    <p:cViewPr>
      <p:scale>
        <a:sx n="33" d="100"/>
        <a:sy n="33" d="100"/>
      </p:scale>
      <p:origin x="0" y="819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628" y="-14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8317D-8A8D-46BE-982F-5E933DCAB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42738D-A9B1-40EB-8A91-65D4FD6578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FC12-FB13-40BB-AF88-DF539BC90DFF}" type="datetimeFigureOut">
              <a:rPr lang="en-US" smtClean="0"/>
              <a:t>11/21/2021</a:t>
            </a:fld>
            <a:endParaRPr lang="en-US"/>
          </a:p>
        </p:txBody>
      </p:sp>
      <p:sp>
        <p:nvSpPr>
          <p:cNvPr id="4" name="Footer Placeholder 3">
            <a:extLst>
              <a:ext uri="{FF2B5EF4-FFF2-40B4-BE49-F238E27FC236}">
                <a16:creationId xmlns:a16="http://schemas.microsoft.com/office/drawing/2014/main" id="{62E427E9-BED2-42EB-8210-A59AE79CE1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1ED10F-D4C3-4281-B741-D5F286241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3B6C2-C936-481C-966D-6381857F3497}" type="slidenum">
              <a:rPr lang="en-US" smtClean="0"/>
              <a:t>‹#›</a:t>
            </a:fld>
            <a:endParaRPr lang="en-US"/>
          </a:p>
        </p:txBody>
      </p:sp>
    </p:spTree>
    <p:extLst>
      <p:ext uri="{BB962C8B-B14F-4D97-AF65-F5344CB8AC3E}">
        <p14:creationId xmlns:p14="http://schemas.microsoft.com/office/powerpoint/2010/main" val="118470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75B5D7B-EB6B-4764-9926-B00067E1F3C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A850231C-B0E6-4932-9E9B-2C90968F95CF}"/>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C8AABE34-52B3-43DA-A42D-09ACDD430C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438B20DA-F60A-42C5-8668-6FEF9A3A78DA}"/>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A0F2811-2A99-4442-9951-47A2EF9D58C4}" type="slidenum">
              <a:rPr lang="en-US" altLang="en-US"/>
              <a:pPr eaLnBrk="1" hangingPunct="1"/>
              <a:t>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CB820A2C-DF1A-4D70-A715-AE0959A86C83}"/>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BFBCA889-37BA-4483-9A8A-8FD526FF5D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AD6DDFFD-5BCB-430C-8AB6-DFE68EDAC431}"/>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5187BB-1F34-4EC6-9F44-9F50E8E3DBA6}" type="slidenum">
              <a:rPr lang="en-US" altLang="en-US"/>
              <a:pPr eaLnBrk="1" hangingPunct="1"/>
              <a:t>35</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37</a:t>
            </a:fld>
            <a:endParaRPr lang="en-US"/>
          </a:p>
        </p:txBody>
      </p:sp>
    </p:spTree>
    <p:extLst>
      <p:ext uri="{BB962C8B-B14F-4D97-AF65-F5344CB8AC3E}">
        <p14:creationId xmlns:p14="http://schemas.microsoft.com/office/powerpoint/2010/main" val="2648055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E4E556CF-4B38-4D03-8D2F-547D2C739ED1}"/>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4FA38983-C825-4DE6-A1A9-7EA3A035325E}"/>
              </a:ext>
            </a:extLst>
          </p:cNvPr>
          <p:cNvSpPr>
            <a:spLocks noGrp="1"/>
          </p:cNvSpPr>
          <p:nvPr>
            <p:ph type="body" idx="1"/>
          </p:nvPr>
        </p:nvSpPr>
        <p:spPr/>
        <p:txBody>
          <a:bodyPr>
            <a:normAutofit/>
          </a:bodyPr>
          <a:lstStyle/>
          <a:p>
            <a:pPr>
              <a:defRPr/>
            </a:pPr>
            <a:endParaRPr lang="en-US" dirty="0"/>
          </a:p>
        </p:txBody>
      </p:sp>
      <p:sp>
        <p:nvSpPr>
          <p:cNvPr id="4" name="Slide Number Placeholder 3">
            <a:extLst>
              <a:ext uri="{FF2B5EF4-FFF2-40B4-BE49-F238E27FC236}">
                <a16:creationId xmlns:a16="http://schemas.microsoft.com/office/drawing/2014/main" id="{0CAE5D2D-BD0D-40AC-A13D-BFB90AE3B006}"/>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C31ED0-92A3-418E-B9AF-70B2EEEBC715}" type="slidenum">
              <a:rPr lang="en-US" altLang="en-US"/>
              <a:pPr eaLnBrk="1" hangingPunct="1"/>
              <a:t>38</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43B8EDA2-972B-4FE3-BB98-9473EE3D65AD}"/>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ACD527E6-019B-48C7-B019-265DEC9191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EBA369F2-1D33-4923-9B3A-A90E00F976E3}"/>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0B971A-F939-480A-AA83-20F7EB608DFD}" type="slidenum">
              <a:rPr lang="en-US" altLang="en-US"/>
              <a:pPr eaLnBrk="1" hangingPunct="1"/>
              <a:t>45</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47</a:t>
            </a:fld>
            <a:endParaRPr lang="en-US"/>
          </a:p>
        </p:txBody>
      </p:sp>
    </p:spTree>
    <p:extLst>
      <p:ext uri="{BB962C8B-B14F-4D97-AF65-F5344CB8AC3E}">
        <p14:creationId xmlns:p14="http://schemas.microsoft.com/office/powerpoint/2010/main" val="417590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49</a:t>
            </a:fld>
            <a:endParaRPr lang="en-US"/>
          </a:p>
        </p:txBody>
      </p:sp>
    </p:spTree>
    <p:extLst>
      <p:ext uri="{BB962C8B-B14F-4D97-AF65-F5344CB8AC3E}">
        <p14:creationId xmlns:p14="http://schemas.microsoft.com/office/powerpoint/2010/main" val="1951543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51</a:t>
            </a:fld>
            <a:endParaRPr lang="en-US"/>
          </a:p>
        </p:txBody>
      </p:sp>
    </p:spTree>
    <p:extLst>
      <p:ext uri="{BB962C8B-B14F-4D97-AF65-F5344CB8AC3E}">
        <p14:creationId xmlns:p14="http://schemas.microsoft.com/office/powerpoint/2010/main" val="3061194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53</a:t>
            </a:fld>
            <a:endParaRPr lang="en-US"/>
          </a:p>
        </p:txBody>
      </p:sp>
    </p:spTree>
    <p:extLst>
      <p:ext uri="{BB962C8B-B14F-4D97-AF65-F5344CB8AC3E}">
        <p14:creationId xmlns:p14="http://schemas.microsoft.com/office/powerpoint/2010/main" val="485853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54</a:t>
            </a:fld>
            <a:endParaRPr lang="en-US"/>
          </a:p>
        </p:txBody>
      </p:sp>
    </p:spTree>
    <p:extLst>
      <p:ext uri="{BB962C8B-B14F-4D97-AF65-F5344CB8AC3E}">
        <p14:creationId xmlns:p14="http://schemas.microsoft.com/office/powerpoint/2010/main" val="362882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4</a:t>
            </a:fld>
            <a:endParaRPr lang="en-US"/>
          </a:p>
        </p:txBody>
      </p:sp>
    </p:spTree>
    <p:extLst>
      <p:ext uri="{BB962C8B-B14F-4D97-AF65-F5344CB8AC3E}">
        <p14:creationId xmlns:p14="http://schemas.microsoft.com/office/powerpoint/2010/main" val="427096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6</a:t>
            </a:fld>
            <a:endParaRPr lang="en-US"/>
          </a:p>
        </p:txBody>
      </p:sp>
    </p:spTree>
    <p:extLst>
      <p:ext uri="{BB962C8B-B14F-4D97-AF65-F5344CB8AC3E}">
        <p14:creationId xmlns:p14="http://schemas.microsoft.com/office/powerpoint/2010/main" val="3866217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F8D727D-03ED-4110-9871-70A30AFAC7A0}"/>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ACE539B4-3C57-4247-B1C1-32B6F48E93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09FBA13D-0682-4C11-B7A8-427AC31E9FA4}"/>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227B19-0C36-4CD0-AEC8-37E63AA57E23}" type="slidenum">
              <a:rPr lang="en-US" altLang="en-US"/>
              <a:pPr eaLnBrk="1" hangingPunct="1"/>
              <a:t>7</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1CD0B6EB-AC5D-471C-B571-ED1F72AFE300}"/>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765192D3-F37D-4101-BB56-B0565F7CF0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50AE5659-7B4D-4EEB-99AF-D1A075720736}"/>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E95368-D39C-45DB-9998-55FF58C06947}" type="slidenum">
              <a:rPr lang="en-US" altLang="en-US"/>
              <a:pPr eaLnBrk="1" hangingPunct="1"/>
              <a:t>9</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EF31AC53-AE59-4C22-87E2-9D377BAF9504}"/>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AA915BAA-5942-413E-BA4F-711DB0FFAD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CAD2A48E-D591-45C3-A06F-59F06A2115CE}"/>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82570F-9F48-4AED-906B-BD6769A517B7}" type="slidenum">
              <a:rPr lang="en-US" altLang="en-US"/>
              <a:pPr eaLnBrk="1" hangingPunct="1"/>
              <a:t>10</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9937FE34-77D7-42F8-B04B-C585AED513BE}"/>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4971B332-4451-48B9-B418-1FD3F08067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2745A306-E6CC-42C0-9E3E-9ED72808DA05}"/>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33AE617-E90E-4D32-AF9C-3E0715911814}" type="slidenum">
              <a:rPr lang="en-US" altLang="en-US"/>
              <a:pPr eaLnBrk="1" hangingPunct="1"/>
              <a:t>28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6780623D-C07F-4282-890B-A85DBB3CF873}"/>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C49FEF95-758C-4763-BB7A-CCC35DD604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BAF94DED-217B-499C-94F2-9ED5E149806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AA3191-4B97-48C2-B53C-87C750957BE7}" type="slidenum">
              <a:rPr lang="en-US" altLang="en-US"/>
              <a:pPr eaLnBrk="1" hangingPunct="1"/>
              <a:t>29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5B5D7B-EB6B-4764-9926-B00067E1F3C0}" type="slidenum">
              <a:rPr lang="en-US" smtClean="0"/>
              <a:pPr>
                <a:defRPr/>
              </a:pPr>
              <a:t>32</a:t>
            </a:fld>
            <a:endParaRPr lang="en-US"/>
          </a:p>
        </p:txBody>
      </p:sp>
    </p:spTree>
    <p:extLst>
      <p:ext uri="{BB962C8B-B14F-4D97-AF65-F5344CB8AC3E}">
        <p14:creationId xmlns:p14="http://schemas.microsoft.com/office/powerpoint/2010/main" val="208846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320054"/>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3310640-6119-4449-B2E0-6D24E45D9CA3}"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5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B22A165-353E-4E2F-BF00-399CE5D5A14C}" type="slidenum">
              <a:rPr lang="en-US" smtClean="0"/>
              <a:pPr>
                <a:defRPr/>
              </a:pPr>
              <a:t>‹#›</a:t>
            </a:fld>
            <a:endParaRPr lang="en-US"/>
          </a:p>
        </p:txBody>
      </p:sp>
    </p:spTree>
    <p:extLst>
      <p:ext uri="{BB962C8B-B14F-4D97-AF65-F5344CB8AC3E}">
        <p14:creationId xmlns:p14="http://schemas.microsoft.com/office/powerpoint/2010/main" val="93476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09B01C-79C9-4DC2-AF26-6F17AE96017A}"/>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650F080-38D0-48DA-840C-2351F2B663C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hasCustomPrompt="1"/>
          </p:nvPr>
        </p:nvSpPr>
        <p:spPr>
          <a:xfrm>
            <a:off x="6543675" y="412302"/>
            <a:ext cx="1971675" cy="5759898"/>
          </a:xfrm>
        </p:spPr>
        <p:txBody>
          <a:bodyPr vert="eaVert"/>
          <a:lstStyle>
            <a:lvl1pPr>
              <a:defRPr b="1"/>
            </a:lvl1pPr>
          </a:lstStyle>
          <a:p>
            <a:r>
              <a:rPr lang="en-US" dirty="0"/>
              <a:t>Click to </a:t>
            </a:r>
            <a:r>
              <a:rPr lang="en-US" dirty="0" err="1"/>
              <a:t>ebdit</a:t>
            </a:r>
            <a:r>
              <a:rPr lang="en-US" dirty="0"/>
              <a:t> Master title style</a:t>
            </a:r>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43F93A-DDAF-4CA2-AD24-FE497280D121}" type="slidenum">
              <a:rPr lang="en-US" smtClean="0"/>
              <a:pPr>
                <a:defRPr/>
              </a:pPr>
              <a:t>‹#›</a:t>
            </a:fld>
            <a:endParaRPr lang="en-US"/>
          </a:p>
        </p:txBody>
      </p:sp>
    </p:spTree>
    <p:extLst>
      <p:ext uri="{BB962C8B-B14F-4D97-AF65-F5344CB8AC3E}">
        <p14:creationId xmlns:p14="http://schemas.microsoft.com/office/powerpoint/2010/main" val="422426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4BA128F-C9F6-4B51-8AD2-0CD5C04B925D}" type="slidenum">
              <a:rPr lang="en-US" smtClean="0"/>
              <a:pPr>
                <a:defRPr/>
              </a:pPr>
              <a:t>‹#›</a:t>
            </a:fld>
            <a:endParaRPr lang="en-US"/>
          </a:p>
        </p:txBody>
      </p:sp>
    </p:spTree>
    <p:extLst>
      <p:ext uri="{BB962C8B-B14F-4D97-AF65-F5344CB8AC3E}">
        <p14:creationId xmlns:p14="http://schemas.microsoft.com/office/powerpoint/2010/main" val="316243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5E1DFA-6010-4FAB-A78E-16FBA293B3CD}"/>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073606BD-886C-4A2B-9211-9D3299F2D9F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17DA08-88A7-44A4-88EB-BEFC711C467F}"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467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298266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67E2158-BF3E-477B-8CEF-EC93C77D5E97}" type="slidenum">
              <a:rPr lang="en-US" smtClean="0"/>
              <a:pPr>
                <a:defRPr/>
              </a:pPr>
              <a:t>‹#›</a:t>
            </a:fld>
            <a:endParaRPr lang="en-US"/>
          </a:p>
        </p:txBody>
      </p:sp>
    </p:spTree>
    <p:extLst>
      <p:ext uri="{BB962C8B-B14F-4D97-AF65-F5344CB8AC3E}">
        <p14:creationId xmlns:p14="http://schemas.microsoft.com/office/powerpoint/2010/main" val="34796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3933F82-9CB1-454C-83B0-714B72DD90E9}" type="slidenum">
              <a:rPr lang="en-US" smtClean="0"/>
              <a:pPr>
                <a:defRPr/>
              </a:pPr>
              <a:t>‹#›</a:t>
            </a:fld>
            <a:endParaRPr lang="en-US"/>
          </a:p>
        </p:txBody>
      </p:sp>
    </p:spTree>
    <p:extLst>
      <p:ext uri="{BB962C8B-B14F-4D97-AF65-F5344CB8AC3E}">
        <p14:creationId xmlns:p14="http://schemas.microsoft.com/office/powerpoint/2010/main" val="309874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4EE11-156A-4E49-B922-DEAB3FDCBA39}"/>
              </a:ext>
            </a:extLst>
          </p:cNvPr>
          <p:cNvSpPr/>
          <p:nvPr userDrawn="1"/>
        </p:nvSpPr>
        <p:spPr>
          <a:xfrm>
            <a:off x="0" y="6367711"/>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172CEDEC-E7A6-4846-B5D5-D0BC8ABC68FE}" type="slidenum">
              <a:rPr lang="en-US" smtClean="0"/>
              <a:pPr>
                <a:defRPr/>
              </a:pPr>
              <a:t>‹#›</a:t>
            </a:fld>
            <a:endParaRPr lang="en-US"/>
          </a:p>
        </p:txBody>
      </p:sp>
      <p:sp>
        <p:nvSpPr>
          <p:cNvPr id="11" name="Rectangle 10">
            <a:extLst>
              <a:ext uri="{FF2B5EF4-FFF2-40B4-BE49-F238E27FC236}">
                <a16:creationId xmlns:a16="http://schemas.microsoft.com/office/drawing/2014/main" id="{280D2CB0-3F73-42D4-A3F5-0CD6B0C2BC6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339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1">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600450" y="731520"/>
            <a:ext cx="486918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728B508-6ABC-412D-949F-29319B3E01B7}" type="slidenum">
              <a:rPr lang="en-US" smtClean="0"/>
              <a:pPr>
                <a:defRPr/>
              </a:pPr>
              <a:t>‹#›</a:t>
            </a:fld>
            <a:endParaRPr lang="en-US"/>
          </a:p>
        </p:txBody>
      </p:sp>
    </p:spTree>
    <p:extLst>
      <p:ext uri="{BB962C8B-B14F-4D97-AF65-F5344CB8AC3E}">
        <p14:creationId xmlns:p14="http://schemas.microsoft.com/office/powerpoint/2010/main" val="194039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6">
              <a:lumMod val="20000"/>
              <a:lumOff val="8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864228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E84994-CF6E-4843-A8F3-25EB892134AD}"/>
              </a:ext>
            </a:extLst>
          </p:cNvPr>
          <p:cNvSpPr/>
          <p:nvPr userDrawn="1"/>
        </p:nvSpPr>
        <p:spPr>
          <a:xfrm>
            <a:off x="0" y="6447437"/>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Rectangle 6"/>
          <p:cNvSpPr/>
          <p:nvPr/>
        </p:nvSpPr>
        <p:spPr>
          <a:xfrm>
            <a:off x="0" y="6400800"/>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5"/>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F09C457E-B627-49CC-8D32-085D7FBF27A8}" type="slidenum">
              <a:rPr lang="en-US" smtClean="0"/>
              <a:pPr>
                <a:defRPr/>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B3290C8-11E5-4B7D-B6EB-E3BDFF1B5EA1}"/>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921644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ctr"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upload.wikimedia.org/wikipedia/commons/0/0b/SWOT_en.sv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E900-1F78-4AC9-8EEF-722BD9B18929}"/>
              </a:ext>
            </a:extLst>
          </p:cNvPr>
          <p:cNvSpPr>
            <a:spLocks noGrp="1"/>
          </p:cNvSpPr>
          <p:nvPr>
            <p:ph type="ctrTitle"/>
          </p:nvPr>
        </p:nvSpPr>
        <p:spPr/>
        <p:txBody>
          <a:bodyPr>
            <a:noAutofit/>
          </a:bodyPr>
          <a:lstStyle/>
          <a:p>
            <a:pPr>
              <a:defRPr/>
            </a:pPr>
            <a:r>
              <a:rPr lang="en-US" sz="4000" dirty="0"/>
              <a:t>Functions of Technology Management</a:t>
            </a:r>
          </a:p>
        </p:txBody>
      </p:sp>
      <p:sp>
        <p:nvSpPr>
          <p:cNvPr id="9218" name="Rectangle 3">
            <a:extLst>
              <a:ext uri="{FF2B5EF4-FFF2-40B4-BE49-F238E27FC236}">
                <a16:creationId xmlns:a16="http://schemas.microsoft.com/office/drawing/2014/main" id="{8DAF8FE2-02D3-42D2-9F55-C5FA3E279DAA}"/>
              </a:ext>
            </a:extLst>
          </p:cNvPr>
          <p:cNvSpPr>
            <a:spLocks noGrp="1" noChangeArrowheads="1"/>
          </p:cNvSpPr>
          <p:nvPr>
            <p:ph type="subTitle" idx="1"/>
          </p:nvPr>
        </p:nvSpPr>
        <p:spPr/>
        <p:txBody>
          <a:bodyPr/>
          <a:lstStyle/>
          <a:p>
            <a:pPr>
              <a:buFontTx/>
              <a:buNone/>
            </a:pPr>
            <a:r>
              <a:rPr lang="en-US" altLang="en-US" sz="3600" dirty="0">
                <a:latin typeface="Tahoma" panose="020B0604030504040204" pitchFamily="34" charset="0"/>
                <a:cs typeface="Tahoma" panose="020B0604030504040204" pitchFamily="34" charset="0"/>
              </a:rPr>
              <a:t>Planning and Forecasting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746982C-DC1C-4C0E-9242-77D8E3B22472}"/>
              </a:ext>
            </a:extLst>
          </p:cNvPr>
          <p:cNvSpPr>
            <a:spLocks noGrp="1" noChangeArrowheads="1"/>
          </p:cNvSpPr>
          <p:nvPr>
            <p:ph type="title"/>
          </p:nvPr>
        </p:nvSpPr>
        <p:spPr>
          <a:xfrm>
            <a:off x="822960" y="286604"/>
            <a:ext cx="7543800" cy="1450757"/>
          </a:xfrm>
        </p:spPr>
        <p:txBody>
          <a:bodyPr/>
          <a:lstStyle/>
          <a:p>
            <a:r>
              <a:rPr lang="en-US" dirty="0"/>
              <a:t>The Foundation for Planning</a:t>
            </a:r>
          </a:p>
        </p:txBody>
      </p:sp>
      <p:sp>
        <p:nvSpPr>
          <p:cNvPr id="19459" name="Rectangle 3">
            <a:extLst>
              <a:ext uri="{FF2B5EF4-FFF2-40B4-BE49-F238E27FC236}">
                <a16:creationId xmlns:a16="http://schemas.microsoft.com/office/drawing/2014/main" id="{5F05EE14-774C-4277-A84E-6B164DB1045B}"/>
              </a:ext>
            </a:extLst>
          </p:cNvPr>
          <p:cNvSpPr>
            <a:spLocks noGrp="1" noChangeArrowheads="1"/>
          </p:cNvSpPr>
          <p:nvPr>
            <p:ph idx="1"/>
          </p:nvPr>
        </p:nvSpPr>
        <p:spPr>
          <a:xfrm>
            <a:off x="822959" y="1845734"/>
            <a:ext cx="7543801" cy="4023360"/>
          </a:xfrm>
        </p:spPr>
        <p:txBody>
          <a:bodyPr>
            <a:normAutofit/>
          </a:bodyPr>
          <a:lstStyle/>
          <a:p>
            <a:r>
              <a:rPr lang="en-US" altLang="en-US" sz="2800" dirty="0"/>
              <a:t>A successful enterprise needs to </a:t>
            </a:r>
            <a:r>
              <a:rPr lang="en-US" altLang="en-US" sz="2800" b="1" dirty="0"/>
              <a:t>develop effective strategies</a:t>
            </a:r>
            <a:r>
              <a:rPr lang="en-US" altLang="en-US" sz="2800" dirty="0"/>
              <a:t> for achieving its </a:t>
            </a:r>
            <a:r>
              <a:rPr lang="en-US" altLang="en-US" sz="2800" b="1" dirty="0"/>
              <a:t>mission</a:t>
            </a:r>
            <a:r>
              <a:rPr lang="en-US" altLang="en-US" sz="2800" dirty="0"/>
              <a:t>, and strategic planning is the organized process for selecting these strategies.</a:t>
            </a:r>
          </a:p>
          <a:p>
            <a:r>
              <a:rPr lang="en-US" altLang="en-US" sz="2800" dirty="0"/>
              <a:t>Customer focus/ customer driven</a:t>
            </a:r>
          </a:p>
          <a:p>
            <a:r>
              <a:rPr lang="en-US" altLang="en-US" sz="2800" dirty="0"/>
              <a:t>A clear vision of the basic purpose or mission for which it exists is essential to the long-term success of any enterprise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66777-6C8E-4267-B566-951F1D5D068B}"/>
              </a:ext>
            </a:extLst>
          </p:cNvPr>
          <p:cNvSpPr>
            <a:spLocks noGrp="1"/>
          </p:cNvSpPr>
          <p:nvPr>
            <p:ph idx="4294967295"/>
          </p:nvPr>
        </p:nvSpPr>
        <p:spPr>
          <a:xfrm>
            <a:off x="800100" y="1011873"/>
            <a:ext cx="7875270" cy="5080317"/>
          </a:xfrm>
        </p:spPr>
        <p:txBody>
          <a:bodyPr>
            <a:normAutofit/>
          </a:bodyPr>
          <a:lstStyle/>
          <a:p>
            <a:r>
              <a:rPr lang="en-US" sz="2400" dirty="0"/>
              <a:t>Strategic planning </a:t>
            </a:r>
            <a:r>
              <a:rPr lang="en-US" sz="2400" b="1" dirty="0"/>
              <a:t>suggests ways (strategies) to identify and to move toward desired future states</a:t>
            </a:r>
            <a:r>
              <a:rPr lang="en-US" sz="2400" dirty="0"/>
              <a:t>.</a:t>
            </a:r>
          </a:p>
          <a:p>
            <a:r>
              <a:rPr lang="en-US" sz="2400" dirty="0"/>
              <a:t>Determines where the </a:t>
            </a:r>
            <a:r>
              <a:rPr lang="en-US" sz="2400" b="1" dirty="0"/>
              <a:t>organization is going over the next year or more</a:t>
            </a:r>
            <a:r>
              <a:rPr lang="en-US" sz="2400" dirty="0"/>
              <a:t>, </a:t>
            </a:r>
            <a:r>
              <a:rPr lang="en-US" sz="2400" b="1" dirty="0"/>
              <a:t>how it is going to get there</a:t>
            </a:r>
            <a:r>
              <a:rPr lang="en-US" sz="2400" dirty="0"/>
              <a:t>, and </a:t>
            </a:r>
            <a:r>
              <a:rPr lang="en-US" sz="2400" b="1" dirty="0"/>
              <a:t>how it will know if it got there or not</a:t>
            </a:r>
            <a:r>
              <a:rPr lang="en-US" sz="2400" dirty="0"/>
              <a:t>.</a:t>
            </a:r>
          </a:p>
          <a:p>
            <a:r>
              <a:rPr lang="en-US" sz="2400" dirty="0"/>
              <a:t>Consists of the </a:t>
            </a:r>
            <a:r>
              <a:rPr lang="en-US" sz="2400" b="1" dirty="0"/>
              <a:t>process of developing and implementing plans to reach goals and objectives</a:t>
            </a:r>
            <a:r>
              <a:rPr lang="en-US" sz="2400" dirty="0"/>
              <a:t>.</a:t>
            </a:r>
          </a:p>
          <a:p>
            <a:endParaRPr lang="en-US" sz="2400" dirty="0"/>
          </a:p>
          <a:p>
            <a:r>
              <a:rPr lang="en-US" sz="2400" dirty="0">
                <a:solidFill>
                  <a:schemeClr val="tx1"/>
                </a:solidFill>
              </a:rPr>
              <a:t>Strategic</a:t>
            </a:r>
            <a:r>
              <a:rPr lang="en-US" sz="2400" dirty="0">
                <a:solidFill>
                  <a:schemeClr val="tx1"/>
                </a:solidFill>
                <a:effectLst>
                  <a:outerShdw blurRad="38100" dist="38100" dir="2700000" algn="tl">
                    <a:srgbClr val="000000">
                      <a:alpha val="43137"/>
                    </a:srgbClr>
                  </a:outerShdw>
                </a:effectLst>
              </a:rPr>
              <a:t> </a:t>
            </a:r>
            <a:r>
              <a:rPr lang="en-US" sz="2400" dirty="0">
                <a:solidFill>
                  <a:schemeClr val="tx1"/>
                </a:solidFill>
              </a:rPr>
              <a:t>planning is a disciplined effort to produce </a:t>
            </a:r>
            <a:r>
              <a:rPr lang="en-US" sz="2400" b="1" dirty="0">
                <a:solidFill>
                  <a:schemeClr val="tx1"/>
                </a:solidFill>
              </a:rPr>
              <a:t>fundamental decisions and actions</a:t>
            </a:r>
            <a:r>
              <a:rPr lang="en-US" sz="2400" dirty="0">
                <a:solidFill>
                  <a:schemeClr val="tx1"/>
                </a:solidFill>
              </a:rPr>
              <a:t> that </a:t>
            </a:r>
            <a:r>
              <a:rPr lang="en-US" sz="2400" b="1" dirty="0">
                <a:solidFill>
                  <a:schemeClr val="tx1"/>
                </a:solidFill>
              </a:rPr>
              <a:t>shape and guide </a:t>
            </a:r>
            <a:r>
              <a:rPr lang="en-US" sz="2400" b="1" i="1" dirty="0">
                <a:solidFill>
                  <a:schemeClr val="tx1"/>
                </a:solidFill>
              </a:rPr>
              <a:t>what</a:t>
            </a:r>
            <a:r>
              <a:rPr lang="en-US" sz="2400" b="1" dirty="0">
                <a:solidFill>
                  <a:schemeClr val="tx1"/>
                </a:solidFill>
              </a:rPr>
              <a:t> an organization is, </a:t>
            </a:r>
            <a:r>
              <a:rPr lang="en-US" sz="2400" b="1" i="1" dirty="0">
                <a:solidFill>
                  <a:schemeClr val="tx1"/>
                </a:solidFill>
              </a:rPr>
              <a:t>what</a:t>
            </a:r>
            <a:r>
              <a:rPr lang="en-US" sz="2400" b="1" dirty="0">
                <a:solidFill>
                  <a:schemeClr val="tx1"/>
                </a:solidFill>
              </a:rPr>
              <a:t> it does, and </a:t>
            </a:r>
            <a:r>
              <a:rPr lang="en-US" sz="2400" b="1" i="1" dirty="0">
                <a:solidFill>
                  <a:schemeClr val="tx1"/>
                </a:solidFill>
              </a:rPr>
              <a:t>why</a:t>
            </a:r>
            <a:r>
              <a:rPr lang="en-US" sz="2400" b="1" dirty="0">
                <a:solidFill>
                  <a:schemeClr val="tx1"/>
                </a:solidFill>
              </a:rPr>
              <a:t> it does it, with a focus on the future, both internally and externally</a:t>
            </a:r>
            <a:r>
              <a:rPr lang="en-US" sz="2400" dirty="0">
                <a:solidFill>
                  <a:schemeClr val="tx1"/>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3">
            <a:extLst>
              <a:ext uri="{FF2B5EF4-FFF2-40B4-BE49-F238E27FC236}">
                <a16:creationId xmlns:a16="http://schemas.microsoft.com/office/drawing/2014/main" id="{7D0BA518-17B1-418F-AA66-D1D0F9003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517" t="36923" r="44534" b="25000"/>
          <a:stretch>
            <a:fillRect/>
          </a:stretch>
        </p:blipFill>
        <p:spPr bwMode="auto">
          <a:xfrm>
            <a:off x="1416844" y="306842"/>
            <a:ext cx="631031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4E975C-BF32-406E-8FC7-D846FB744515}"/>
              </a:ext>
            </a:extLst>
          </p:cNvPr>
          <p:cNvSpPr txBox="1"/>
          <p:nvPr/>
        </p:nvSpPr>
        <p:spPr>
          <a:xfrm>
            <a:off x="217170" y="664429"/>
            <a:ext cx="8423910" cy="584775"/>
          </a:xfrm>
          <a:prstGeom prst="rect">
            <a:avLst/>
          </a:prstGeom>
          <a:noFill/>
        </p:spPr>
        <p:txBody>
          <a:bodyPr wrap="square">
            <a:spAutoFit/>
          </a:bodyPr>
          <a:lstStyle/>
          <a:p>
            <a:pPr algn="ctr"/>
            <a:r>
              <a:rPr lang="en-US" sz="3200" b="0" i="0" dirty="0">
                <a:solidFill>
                  <a:srgbClr val="162428"/>
                </a:solidFill>
                <a:effectLst/>
                <a:latin typeface="Montserrat"/>
              </a:rPr>
              <a:t>What is a vision statement?</a:t>
            </a:r>
          </a:p>
        </p:txBody>
      </p:sp>
      <p:sp>
        <p:nvSpPr>
          <p:cNvPr id="5" name="TextBox 4">
            <a:extLst>
              <a:ext uri="{FF2B5EF4-FFF2-40B4-BE49-F238E27FC236}">
                <a16:creationId xmlns:a16="http://schemas.microsoft.com/office/drawing/2014/main" id="{F56B1A49-17EC-4171-9D4D-5FC25AC29DD4}"/>
              </a:ext>
            </a:extLst>
          </p:cNvPr>
          <p:cNvSpPr txBox="1"/>
          <p:nvPr/>
        </p:nvSpPr>
        <p:spPr>
          <a:xfrm>
            <a:off x="388620" y="1455896"/>
            <a:ext cx="8081010" cy="2246769"/>
          </a:xfrm>
          <a:prstGeom prst="rect">
            <a:avLst/>
          </a:prstGeom>
          <a:noFill/>
        </p:spPr>
        <p:txBody>
          <a:bodyPr wrap="square">
            <a:spAutoFit/>
          </a:bodyPr>
          <a:lstStyle/>
          <a:p>
            <a:pPr algn="l"/>
            <a:r>
              <a:rPr lang="en-US" sz="2800" b="1" i="0" dirty="0">
                <a:solidFill>
                  <a:srgbClr val="4F595B"/>
                </a:solidFill>
                <a:effectLst/>
                <a:latin typeface="Open Sans"/>
              </a:rPr>
              <a:t>Your vision statement gives the company direction.</a:t>
            </a:r>
            <a:r>
              <a:rPr lang="en-US" sz="2800" b="0" i="0" dirty="0">
                <a:solidFill>
                  <a:srgbClr val="4F595B"/>
                </a:solidFill>
                <a:effectLst/>
                <a:latin typeface="Open Sans"/>
              </a:rPr>
              <a:t> It is the future of the business, which then provides the purpose.</a:t>
            </a:r>
          </a:p>
          <a:p>
            <a:pPr algn="l"/>
            <a:r>
              <a:rPr lang="en-US" sz="2800" b="0" i="0" dirty="0">
                <a:solidFill>
                  <a:srgbClr val="4F595B"/>
                </a:solidFill>
                <a:effectLst/>
                <a:latin typeface="Open Sans"/>
              </a:rPr>
              <a:t>The vision statement is about what you want to become. It’s aspirational.</a:t>
            </a:r>
          </a:p>
        </p:txBody>
      </p:sp>
      <p:sp>
        <p:nvSpPr>
          <p:cNvPr id="7" name="TextBox 6">
            <a:extLst>
              <a:ext uri="{FF2B5EF4-FFF2-40B4-BE49-F238E27FC236}">
                <a16:creationId xmlns:a16="http://schemas.microsoft.com/office/drawing/2014/main" id="{E621E975-3FDA-4AD6-8CB8-303013593713}"/>
              </a:ext>
            </a:extLst>
          </p:cNvPr>
          <p:cNvSpPr txBox="1"/>
          <p:nvPr/>
        </p:nvSpPr>
        <p:spPr>
          <a:xfrm>
            <a:off x="360045" y="3799046"/>
            <a:ext cx="8423910" cy="2554545"/>
          </a:xfrm>
          <a:prstGeom prst="rect">
            <a:avLst/>
          </a:prstGeom>
          <a:noFill/>
        </p:spPr>
        <p:txBody>
          <a:bodyPr wrap="square">
            <a:spAutoFit/>
          </a:bodyPr>
          <a:lstStyle/>
          <a:p>
            <a:pPr algn="l"/>
            <a:r>
              <a:rPr lang="en-US" sz="3200" b="0" i="0" dirty="0">
                <a:solidFill>
                  <a:srgbClr val="4F595B"/>
                </a:solidFill>
                <a:effectLst/>
                <a:latin typeface="Open Sans"/>
              </a:rPr>
              <a:t>Vision statement questions look like:</a:t>
            </a:r>
          </a:p>
          <a:p>
            <a:pPr algn="l">
              <a:buFont typeface="Arial" panose="020B0604020202020204" pitchFamily="34" charset="0"/>
              <a:buChar char="•"/>
            </a:pPr>
            <a:r>
              <a:rPr lang="en-US" sz="3200" b="0" i="0" dirty="0">
                <a:solidFill>
                  <a:srgbClr val="4F595B"/>
                </a:solidFill>
                <a:effectLst/>
                <a:latin typeface="Open Sans"/>
              </a:rPr>
              <a:t>What are our hopes and dreams?</a:t>
            </a:r>
          </a:p>
          <a:p>
            <a:pPr algn="l">
              <a:buFont typeface="Arial" panose="020B0604020202020204" pitchFamily="34" charset="0"/>
              <a:buChar char="•"/>
            </a:pPr>
            <a:r>
              <a:rPr lang="en-US" sz="3200" b="0" i="0" dirty="0">
                <a:solidFill>
                  <a:srgbClr val="4F595B"/>
                </a:solidFill>
                <a:effectLst/>
                <a:latin typeface="Open Sans"/>
              </a:rPr>
              <a:t>What problem are we solving for the greater good?</a:t>
            </a:r>
          </a:p>
          <a:p>
            <a:pPr algn="l">
              <a:buFont typeface="Arial" panose="020B0604020202020204" pitchFamily="34" charset="0"/>
              <a:buChar char="•"/>
            </a:pPr>
            <a:r>
              <a:rPr lang="en-US" sz="3200" b="0" i="0" dirty="0">
                <a:solidFill>
                  <a:srgbClr val="4F595B"/>
                </a:solidFill>
                <a:effectLst/>
                <a:latin typeface="Open Sans"/>
              </a:rPr>
              <a:t>Who and what are we inspiring to change?</a:t>
            </a:r>
          </a:p>
        </p:txBody>
      </p:sp>
    </p:spTree>
    <p:extLst>
      <p:ext uri="{BB962C8B-B14F-4D97-AF65-F5344CB8AC3E}">
        <p14:creationId xmlns:p14="http://schemas.microsoft.com/office/powerpoint/2010/main" val="22934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2" descr="सम्बन्धित छवि">
            <a:extLst>
              <a:ext uri="{FF2B5EF4-FFF2-40B4-BE49-F238E27FC236}">
                <a16:creationId xmlns:a16="http://schemas.microsoft.com/office/drawing/2014/main" id="{7B5F29D6-FCC6-4A8C-B40D-5BB105751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0" t="2982" r="2730" b="19351"/>
          <a:stretch/>
        </p:blipFill>
        <p:spPr bwMode="auto">
          <a:xfrm>
            <a:off x="440871" y="498022"/>
            <a:ext cx="8262257" cy="489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8314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ACB33-19CE-4DC4-B744-64EB40614B95}"/>
              </a:ext>
            </a:extLst>
          </p:cNvPr>
          <p:cNvSpPr txBox="1"/>
          <p:nvPr/>
        </p:nvSpPr>
        <p:spPr>
          <a:xfrm>
            <a:off x="445770" y="720090"/>
            <a:ext cx="8458200" cy="584775"/>
          </a:xfrm>
          <a:prstGeom prst="rect">
            <a:avLst/>
          </a:prstGeom>
          <a:noFill/>
        </p:spPr>
        <p:txBody>
          <a:bodyPr wrap="square">
            <a:spAutoFit/>
          </a:bodyPr>
          <a:lstStyle/>
          <a:p>
            <a:pPr algn="l"/>
            <a:r>
              <a:rPr lang="en-US" sz="3200" b="0" i="0" dirty="0">
                <a:solidFill>
                  <a:srgbClr val="162428"/>
                </a:solidFill>
                <a:effectLst/>
                <a:latin typeface="Montserrat"/>
              </a:rPr>
              <a:t>What is a mission statement?</a:t>
            </a:r>
          </a:p>
        </p:txBody>
      </p:sp>
      <p:sp>
        <p:nvSpPr>
          <p:cNvPr id="5" name="TextBox 4">
            <a:extLst>
              <a:ext uri="{FF2B5EF4-FFF2-40B4-BE49-F238E27FC236}">
                <a16:creationId xmlns:a16="http://schemas.microsoft.com/office/drawing/2014/main" id="{CD7E5DBA-B344-47DF-B0B3-39DD911B23AC}"/>
              </a:ext>
            </a:extLst>
          </p:cNvPr>
          <p:cNvSpPr txBox="1"/>
          <p:nvPr/>
        </p:nvSpPr>
        <p:spPr>
          <a:xfrm>
            <a:off x="445770" y="1460629"/>
            <a:ext cx="8229600" cy="2246769"/>
          </a:xfrm>
          <a:prstGeom prst="rect">
            <a:avLst/>
          </a:prstGeom>
          <a:noFill/>
        </p:spPr>
        <p:txBody>
          <a:bodyPr wrap="square">
            <a:spAutoFit/>
          </a:bodyPr>
          <a:lstStyle/>
          <a:p>
            <a:pPr algn="l"/>
            <a:r>
              <a:rPr lang="en-US" sz="2800" b="1" i="0" dirty="0">
                <a:solidFill>
                  <a:srgbClr val="4F595B"/>
                </a:solidFill>
                <a:effectLst/>
                <a:latin typeface="Open Sans"/>
              </a:rPr>
              <a:t>Your mission statement drives the company.</a:t>
            </a:r>
            <a:r>
              <a:rPr lang="en-US" sz="2800" b="0" i="0" dirty="0">
                <a:solidFill>
                  <a:srgbClr val="4F595B"/>
                </a:solidFill>
                <a:effectLst/>
                <a:latin typeface="Open Sans"/>
              </a:rPr>
              <a:t> It is what you do/the core of the business, and from it come the objectives and finally, what it takes to reach those objectives. It also shapes your company’s culture.</a:t>
            </a:r>
          </a:p>
        </p:txBody>
      </p:sp>
      <p:sp>
        <p:nvSpPr>
          <p:cNvPr id="7" name="TextBox 6">
            <a:extLst>
              <a:ext uri="{FF2B5EF4-FFF2-40B4-BE49-F238E27FC236}">
                <a16:creationId xmlns:a16="http://schemas.microsoft.com/office/drawing/2014/main" id="{2FD3C2A7-F6BA-4503-A6D8-AFD9D2063AC5}"/>
              </a:ext>
            </a:extLst>
          </p:cNvPr>
          <p:cNvSpPr txBox="1"/>
          <p:nvPr/>
        </p:nvSpPr>
        <p:spPr>
          <a:xfrm>
            <a:off x="560070" y="3863162"/>
            <a:ext cx="4572000" cy="2246769"/>
          </a:xfrm>
          <a:prstGeom prst="rect">
            <a:avLst/>
          </a:prstGeom>
          <a:noFill/>
        </p:spPr>
        <p:txBody>
          <a:bodyPr wrap="square">
            <a:spAutoFit/>
          </a:bodyPr>
          <a:lstStyle/>
          <a:p>
            <a:pPr algn="l"/>
            <a:r>
              <a:rPr lang="en-US" sz="2800" b="0" i="0" dirty="0">
                <a:solidFill>
                  <a:srgbClr val="4F595B"/>
                </a:solidFill>
                <a:effectLst/>
                <a:latin typeface="Open Sans"/>
              </a:rPr>
              <a:t>Mission statement questions look like:</a:t>
            </a:r>
          </a:p>
          <a:p>
            <a:pPr algn="l">
              <a:buFont typeface="Arial" panose="020B0604020202020204" pitchFamily="34" charset="0"/>
              <a:buChar char="•"/>
            </a:pPr>
            <a:r>
              <a:rPr lang="en-US" sz="2800" b="0" i="0" dirty="0">
                <a:solidFill>
                  <a:srgbClr val="4F595B"/>
                </a:solidFill>
                <a:effectLst/>
                <a:latin typeface="inherit"/>
              </a:rPr>
              <a:t>What do we do?</a:t>
            </a:r>
            <a:endParaRPr lang="en-US" sz="2800" b="0" i="0" dirty="0">
              <a:solidFill>
                <a:srgbClr val="4F595B"/>
              </a:solidFill>
              <a:effectLst/>
              <a:latin typeface="Open Sans"/>
            </a:endParaRPr>
          </a:p>
          <a:p>
            <a:pPr algn="l">
              <a:buFont typeface="Arial" panose="020B0604020202020204" pitchFamily="34" charset="0"/>
              <a:buChar char="•"/>
            </a:pPr>
            <a:r>
              <a:rPr lang="en-US" sz="2800" b="0" i="0" dirty="0">
                <a:solidFill>
                  <a:srgbClr val="4F595B"/>
                </a:solidFill>
                <a:effectLst/>
                <a:latin typeface="Open Sans"/>
              </a:rPr>
              <a:t>Whom do we serve?</a:t>
            </a:r>
          </a:p>
          <a:p>
            <a:pPr algn="l">
              <a:buFont typeface="Arial" panose="020B0604020202020204" pitchFamily="34" charset="0"/>
              <a:buChar char="•"/>
            </a:pPr>
            <a:r>
              <a:rPr lang="en-US" sz="2800" b="0" i="0" dirty="0">
                <a:solidFill>
                  <a:srgbClr val="4F595B"/>
                </a:solidFill>
                <a:effectLst/>
                <a:latin typeface="Open Sans"/>
              </a:rPr>
              <a:t>How do we serve them?</a:t>
            </a:r>
            <a:endParaRPr lang="en-US" sz="2800" dirty="0"/>
          </a:p>
        </p:txBody>
      </p:sp>
    </p:spTree>
    <p:extLst>
      <p:ext uri="{BB962C8B-B14F-4D97-AF65-F5344CB8AC3E}">
        <p14:creationId xmlns:p14="http://schemas.microsoft.com/office/powerpoint/2010/main" val="3209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2" descr="सम्बन्धित छवि">
            <a:extLst>
              <a:ext uri="{FF2B5EF4-FFF2-40B4-BE49-F238E27FC236}">
                <a16:creationId xmlns:a16="http://schemas.microsoft.com/office/drawing/2014/main" id="{B1A58A98-4878-48C0-A973-A547D260A8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1" t="3832" r="5117" b="18787"/>
          <a:stretch/>
        </p:blipFill>
        <p:spPr bwMode="auto">
          <a:xfrm>
            <a:off x="204107" y="204962"/>
            <a:ext cx="8735786" cy="57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C7C1549C-3260-41FE-9CFC-F9B2522B319A}"/>
              </a:ext>
            </a:extLst>
          </p:cNvPr>
          <p:cNvSpPr>
            <a:spLocks noGrp="1"/>
          </p:cNvSpPr>
          <p:nvPr>
            <p:ph idx="4294967295"/>
          </p:nvPr>
        </p:nvSpPr>
        <p:spPr>
          <a:xfrm>
            <a:off x="640080" y="994410"/>
            <a:ext cx="7863840" cy="4869180"/>
          </a:xfrm>
        </p:spPr>
        <p:txBody>
          <a:bodyPr>
            <a:normAutofit lnSpcReduction="10000"/>
          </a:bodyPr>
          <a:lstStyle/>
          <a:p>
            <a:r>
              <a:rPr lang="en-US" sz="2800" dirty="0"/>
              <a:t>A vision statement describes in graphic terms where the goal setters want to position themselves in the future.</a:t>
            </a:r>
          </a:p>
          <a:p>
            <a:r>
              <a:rPr lang="en-US" sz="2800" dirty="0"/>
              <a:t>“Where do I see my business going?”</a:t>
            </a:r>
          </a:p>
          <a:p>
            <a:r>
              <a:rPr lang="en-US" sz="2800" dirty="0"/>
              <a:t>	</a:t>
            </a:r>
          </a:p>
          <a:p>
            <a:r>
              <a:rPr lang="en-US" sz="2800" dirty="0"/>
              <a:t>A mission statement resembles a vision statement, but has a more immediate business focus with a time horizon.</a:t>
            </a:r>
          </a:p>
          <a:p>
            <a:r>
              <a:rPr lang="en-US" sz="2800" dirty="0"/>
              <a:t>	“Why does my business exist?”</a:t>
            </a:r>
          </a:p>
          <a:p>
            <a:pPr lvl="1"/>
            <a:r>
              <a:rPr lang="en-US" sz="2400" dirty="0"/>
              <a:t>The mission statement sets forth what the company is attempting to do and is usually what the public sees.</a:t>
            </a:r>
          </a:p>
        </p:txBody>
      </p:sp>
      <p:sp>
        <p:nvSpPr>
          <p:cNvPr id="23555" name="AutoShape 2" descr="Image result for kathmandu university vision and mission">
            <a:extLst>
              <a:ext uri="{FF2B5EF4-FFF2-40B4-BE49-F238E27FC236}">
                <a16:creationId xmlns:a16="http://schemas.microsoft.com/office/drawing/2014/main" id="{25CA1593-80E6-4D86-A2B5-06B73EF4EA0B}"/>
              </a:ext>
            </a:extLst>
          </p:cNvPr>
          <p:cNvSpPr>
            <a:spLocks noChangeAspect="1" noChangeArrowheads="1"/>
          </p:cNvSpPr>
          <p:nvPr/>
        </p:nvSpPr>
        <p:spPr bwMode="auto">
          <a:xfrm>
            <a:off x="155575" y="-1684338"/>
            <a:ext cx="3514725" cy="351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E983E2-6A67-4E54-A162-359CAB3F5682}"/>
              </a:ext>
            </a:extLst>
          </p:cNvPr>
          <p:cNvSpPr>
            <a:spLocks noGrp="1"/>
          </p:cNvSpPr>
          <p:nvPr>
            <p:ph idx="4294967295"/>
          </p:nvPr>
        </p:nvSpPr>
        <p:spPr>
          <a:xfrm>
            <a:off x="1010444" y="793071"/>
            <a:ext cx="7167562" cy="3844244"/>
          </a:xfrm>
        </p:spPr>
        <p:txBody>
          <a:bodyPr/>
          <a:lstStyle/>
          <a:p>
            <a:pPr lvl="1"/>
            <a:r>
              <a:rPr lang="en-US" dirty="0"/>
              <a:t>The role of an organization’s mission and vision is to align work toward meeting customer expectations.</a:t>
            </a:r>
          </a:p>
          <a:p>
            <a:endParaRPr lang="en-US" dirty="0"/>
          </a:p>
        </p:txBody>
      </p:sp>
      <p:pic>
        <p:nvPicPr>
          <p:cNvPr id="24580" name="Picture 2" descr="https://www.tutorialspoint.com/management_principles/images/mission_vision.jpg">
            <a:extLst>
              <a:ext uri="{FF2B5EF4-FFF2-40B4-BE49-F238E27FC236}">
                <a16:creationId xmlns:a16="http://schemas.microsoft.com/office/drawing/2014/main" id="{EA9309F6-B7E7-47AC-87B9-C70A9E6ED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444" y="1699306"/>
            <a:ext cx="7167562"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6FA57-3415-4C65-8C44-729896732D57}"/>
              </a:ext>
            </a:extLst>
          </p:cNvPr>
          <p:cNvSpPr txBox="1"/>
          <p:nvPr/>
        </p:nvSpPr>
        <p:spPr>
          <a:xfrm>
            <a:off x="491490" y="548640"/>
            <a:ext cx="8389620" cy="1077218"/>
          </a:xfrm>
          <a:prstGeom prst="rect">
            <a:avLst/>
          </a:prstGeom>
          <a:noFill/>
        </p:spPr>
        <p:txBody>
          <a:bodyPr wrap="square">
            <a:spAutoFit/>
          </a:bodyPr>
          <a:lstStyle/>
          <a:p>
            <a:pPr algn="l"/>
            <a:r>
              <a:rPr lang="en-US" sz="3200" b="0" i="0" dirty="0">
                <a:solidFill>
                  <a:srgbClr val="162428"/>
                </a:solidFill>
                <a:effectLst/>
                <a:latin typeface="Montserrat"/>
              </a:rPr>
              <a:t>What is the difference between a vision and a mission?</a:t>
            </a:r>
          </a:p>
        </p:txBody>
      </p:sp>
      <p:sp>
        <p:nvSpPr>
          <p:cNvPr id="5" name="TextBox 4">
            <a:extLst>
              <a:ext uri="{FF2B5EF4-FFF2-40B4-BE49-F238E27FC236}">
                <a16:creationId xmlns:a16="http://schemas.microsoft.com/office/drawing/2014/main" id="{EE78E314-E38E-46DC-937E-0CB6E7EA012C}"/>
              </a:ext>
            </a:extLst>
          </p:cNvPr>
          <p:cNvSpPr txBox="1"/>
          <p:nvPr/>
        </p:nvSpPr>
        <p:spPr>
          <a:xfrm>
            <a:off x="594360" y="1759149"/>
            <a:ext cx="7989570" cy="4524315"/>
          </a:xfrm>
          <a:prstGeom prst="rect">
            <a:avLst/>
          </a:prstGeom>
          <a:noFill/>
        </p:spPr>
        <p:txBody>
          <a:bodyPr wrap="square">
            <a:spAutoFit/>
          </a:bodyPr>
          <a:lstStyle/>
          <a:p>
            <a:pPr algn="l"/>
            <a:r>
              <a:rPr lang="en-US" sz="3200" b="0" i="0" dirty="0">
                <a:solidFill>
                  <a:srgbClr val="4F595B"/>
                </a:solidFill>
                <a:effectLst/>
                <a:latin typeface="Open Sans"/>
              </a:rPr>
              <a:t>The vision statement focuses on tomorrow and what the organization wants to become. The mission statement focuses on today and what the organization does. While companies commonly use mission and vision statements interchangeably, it’s important to have both. One doesn’t work without the other, because having purpose and meaning are critical for any business.</a:t>
            </a:r>
          </a:p>
        </p:txBody>
      </p:sp>
    </p:spTree>
    <p:extLst>
      <p:ext uri="{BB962C8B-B14F-4D97-AF65-F5344CB8AC3E}">
        <p14:creationId xmlns:p14="http://schemas.microsoft.com/office/powerpoint/2010/main" val="113507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07A6326-BA39-4A5E-A8A4-35AC94F92CEA}"/>
              </a:ext>
            </a:extLst>
          </p:cNvPr>
          <p:cNvSpPr>
            <a:spLocks noGrp="1" noChangeArrowheads="1"/>
          </p:cNvSpPr>
          <p:nvPr>
            <p:ph type="title" idx="4294967295"/>
          </p:nvPr>
        </p:nvSpPr>
        <p:spPr>
          <a:xfrm>
            <a:off x="1243013" y="320040"/>
            <a:ext cx="6906577" cy="1097598"/>
          </a:xfrm>
        </p:spPr>
        <p:txBody>
          <a:bodyPr/>
          <a:lstStyle/>
          <a:p>
            <a:pPr>
              <a:defRPr/>
            </a:pPr>
            <a:r>
              <a:rPr lang="en-US" dirty="0"/>
              <a:t>Preview</a:t>
            </a:r>
          </a:p>
        </p:txBody>
      </p:sp>
      <p:sp>
        <p:nvSpPr>
          <p:cNvPr id="10243" name="Rectangle 3">
            <a:extLst>
              <a:ext uri="{FF2B5EF4-FFF2-40B4-BE49-F238E27FC236}">
                <a16:creationId xmlns:a16="http://schemas.microsoft.com/office/drawing/2014/main" id="{A1004F35-3653-4FDB-98F9-BC6A4DF760D1}"/>
              </a:ext>
            </a:extLst>
          </p:cNvPr>
          <p:cNvSpPr>
            <a:spLocks noGrp="1" noChangeArrowheads="1"/>
          </p:cNvSpPr>
          <p:nvPr>
            <p:ph type="body" idx="4294967295"/>
          </p:nvPr>
        </p:nvSpPr>
        <p:spPr>
          <a:xfrm>
            <a:off x="834389" y="1657350"/>
            <a:ext cx="7759277" cy="4309110"/>
          </a:xfrm>
        </p:spPr>
        <p:txBody>
          <a:bodyPr>
            <a:normAutofit/>
          </a:bodyPr>
          <a:lstStyle/>
          <a:p>
            <a:r>
              <a:rPr lang="en-US" altLang="en-US" sz="2800" dirty="0"/>
              <a:t>Planning can make a difference between the success or failure of an organization.</a:t>
            </a:r>
          </a:p>
          <a:p>
            <a:r>
              <a:rPr lang="en-US" altLang="en-US" sz="2800" b="1" dirty="0"/>
              <a:t>Strategic planning</a:t>
            </a:r>
            <a:r>
              <a:rPr lang="en-US" altLang="en-US" sz="2800" dirty="0"/>
              <a:t> has become more important to the engineering manager because technology, competition, and ongoing changes have made the business environment less stable and less predictable.</a:t>
            </a:r>
          </a:p>
          <a:p>
            <a:r>
              <a:rPr lang="en-US" altLang="en-US" sz="2800" dirty="0"/>
              <a:t>Strategic planning provides a road map to help your business get from where you are now to where you want to be.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2" descr="https://mossyrockfestivals.com/wp-content/uploads/2018/12/Vision-Mission-Compared-This.jpg">
            <a:extLst>
              <a:ext uri="{FF2B5EF4-FFF2-40B4-BE49-F238E27FC236}">
                <a16:creationId xmlns:a16="http://schemas.microsoft.com/office/drawing/2014/main" id="{4D5977DA-D342-4069-BB38-FBDDF2A1A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058"/>
          <a:stretch>
            <a:fillRect/>
          </a:stretch>
        </p:blipFill>
        <p:spPr bwMode="auto">
          <a:xfrm>
            <a:off x="264895" y="1500596"/>
            <a:ext cx="8751921" cy="434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6545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3" name="Group 6">
            <a:extLst>
              <a:ext uri="{FF2B5EF4-FFF2-40B4-BE49-F238E27FC236}">
                <a16:creationId xmlns:a16="http://schemas.microsoft.com/office/drawing/2014/main" id="{3A2A24E2-C4F9-4B30-8EA8-B988CB066B95}"/>
              </a:ext>
            </a:extLst>
          </p:cNvPr>
          <p:cNvGrpSpPr>
            <a:grpSpLocks/>
          </p:cNvGrpSpPr>
          <p:nvPr/>
        </p:nvGrpSpPr>
        <p:grpSpPr bwMode="auto">
          <a:xfrm>
            <a:off x="673553" y="741317"/>
            <a:ext cx="7796893" cy="4302806"/>
            <a:chOff x="1967949" y="1510748"/>
            <a:chExt cx="5784574" cy="3072505"/>
          </a:xfrm>
        </p:grpSpPr>
        <p:pic>
          <p:nvPicPr>
            <p:cNvPr id="25604" name="Picture 4" descr="Southwest Airlines">
              <a:extLst>
                <a:ext uri="{FF2B5EF4-FFF2-40B4-BE49-F238E27FC236}">
                  <a16:creationId xmlns:a16="http://schemas.microsoft.com/office/drawing/2014/main" id="{683132FC-08D8-4C75-8B6A-EA42D7D41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023" y="2503538"/>
              <a:ext cx="1303070" cy="4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a:extLst>
                <a:ext uri="{FF2B5EF4-FFF2-40B4-BE49-F238E27FC236}">
                  <a16:creationId xmlns:a16="http://schemas.microsoft.com/office/drawing/2014/main" id="{28EDA5DB-6899-4A89-9202-493AA8DBA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20" t="35326" r="35222" b="52718"/>
            <a:stretch>
              <a:fillRect/>
            </a:stretch>
          </p:blipFill>
          <p:spPr bwMode="auto">
            <a:xfrm>
              <a:off x="1967949" y="1510748"/>
              <a:ext cx="5784574" cy="87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a:extLst>
                <a:ext uri="{FF2B5EF4-FFF2-40B4-BE49-F238E27FC236}">
                  <a16:creationId xmlns:a16="http://schemas.microsoft.com/office/drawing/2014/main" id="{D0A2662C-D835-4393-813C-336B8C684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514" t="73776" r="35181" b="6929"/>
            <a:stretch>
              <a:fillRect/>
            </a:stretch>
          </p:blipFill>
          <p:spPr bwMode="auto">
            <a:xfrm>
              <a:off x="1972645" y="3217415"/>
              <a:ext cx="5764695" cy="136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53000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Group 5">
            <a:extLst>
              <a:ext uri="{FF2B5EF4-FFF2-40B4-BE49-F238E27FC236}">
                <a16:creationId xmlns:a16="http://schemas.microsoft.com/office/drawing/2014/main" id="{0E89BE58-A1A9-4997-8AF9-7831941D02A6}"/>
              </a:ext>
            </a:extLst>
          </p:cNvPr>
          <p:cNvGrpSpPr>
            <a:grpSpLocks/>
          </p:cNvGrpSpPr>
          <p:nvPr/>
        </p:nvGrpSpPr>
        <p:grpSpPr bwMode="auto">
          <a:xfrm>
            <a:off x="352708" y="1029924"/>
            <a:ext cx="8438583" cy="4353606"/>
            <a:chOff x="254966" y="1132715"/>
            <a:chExt cx="5476462" cy="2447927"/>
          </a:xfrm>
        </p:grpSpPr>
        <p:pic>
          <p:nvPicPr>
            <p:cNvPr id="28677" name="Picture 2" descr="http://blogverde.com/wp-content/uploads/2015/01/definition-of-mission-statement-template-fdotthrz.png">
              <a:extLst>
                <a:ext uri="{FF2B5EF4-FFF2-40B4-BE49-F238E27FC236}">
                  <a16:creationId xmlns:a16="http://schemas.microsoft.com/office/drawing/2014/main" id="{D6756D36-473D-4868-8BB6-3D933A86D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137"/>
            <a:stretch>
              <a:fillRect/>
            </a:stretch>
          </p:blipFill>
          <p:spPr bwMode="auto">
            <a:xfrm>
              <a:off x="2941983" y="1132716"/>
              <a:ext cx="2789445" cy="244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4" descr="http://blogverde.com/wp-content/uploads/2015/01/definition-of-mission-statement-template-fdotthrz.png">
              <a:extLst>
                <a:ext uri="{FF2B5EF4-FFF2-40B4-BE49-F238E27FC236}">
                  <a16:creationId xmlns:a16="http://schemas.microsoft.com/office/drawing/2014/main" id="{D586310A-DBDC-45B2-8581-4FC715425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6168"/>
            <a:stretch>
              <a:fillRect/>
            </a:stretch>
          </p:blipFill>
          <p:spPr bwMode="auto">
            <a:xfrm>
              <a:off x="254966" y="1132715"/>
              <a:ext cx="2706895" cy="244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5284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FBD7-2792-4FA5-B5D9-72C3666BF92C}"/>
              </a:ext>
            </a:extLst>
          </p:cNvPr>
          <p:cNvSpPr>
            <a:spLocks noGrp="1"/>
          </p:cNvSpPr>
          <p:nvPr>
            <p:ph type="title"/>
          </p:nvPr>
        </p:nvSpPr>
        <p:spPr/>
        <p:txBody>
          <a:bodyPr/>
          <a:lstStyle/>
          <a:p>
            <a:pPr>
              <a:defRPr/>
            </a:pPr>
            <a:endParaRPr lang="en-US"/>
          </a:p>
        </p:txBody>
      </p:sp>
      <p:sp>
        <p:nvSpPr>
          <p:cNvPr id="29699" name="Content Placeholder 2">
            <a:extLst>
              <a:ext uri="{FF2B5EF4-FFF2-40B4-BE49-F238E27FC236}">
                <a16:creationId xmlns:a16="http://schemas.microsoft.com/office/drawing/2014/main" id="{7ED95C1C-5A9F-4FBB-A099-A36C7B83E873}"/>
              </a:ext>
            </a:extLst>
          </p:cNvPr>
          <p:cNvSpPr>
            <a:spLocks noGrp="1"/>
          </p:cNvSpPr>
          <p:nvPr>
            <p:ph idx="1"/>
          </p:nvPr>
        </p:nvSpPr>
        <p:spPr/>
        <p:txBody>
          <a:bodyPr/>
          <a:lstStyle/>
          <a:p>
            <a:endParaRPr lang="en-US" altLang="en-US"/>
          </a:p>
        </p:txBody>
      </p:sp>
      <p:pic>
        <p:nvPicPr>
          <p:cNvPr id="29700" name="Picture 4" descr="सम्बन्धित छवि">
            <a:extLst>
              <a:ext uri="{FF2B5EF4-FFF2-40B4-BE49-F238E27FC236}">
                <a16:creationId xmlns:a16="http://schemas.microsoft.com/office/drawing/2014/main" id="{C8716005-CDE8-4F43-B316-A9FB3D522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50" t="9086" r="7370" b="5438"/>
          <a:stretch/>
        </p:blipFill>
        <p:spPr bwMode="auto">
          <a:xfrm>
            <a:off x="373924" y="81643"/>
            <a:ext cx="8263891" cy="62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7ECF2D7F-4C39-40E8-9B7B-E1D97E353819}"/>
              </a:ext>
            </a:extLst>
          </p:cNvPr>
          <p:cNvSpPr>
            <a:spLocks noGrp="1"/>
          </p:cNvSpPr>
          <p:nvPr>
            <p:ph idx="4294967295"/>
          </p:nvPr>
        </p:nvSpPr>
        <p:spPr>
          <a:xfrm>
            <a:off x="497340" y="778783"/>
            <a:ext cx="7920037" cy="4379458"/>
          </a:xfrm>
        </p:spPr>
        <p:txBody>
          <a:bodyPr>
            <a:normAutofit/>
          </a:bodyPr>
          <a:lstStyle/>
          <a:p>
            <a:pPr>
              <a:buFont typeface="Wingdings 2" panose="05020102010507070707" pitchFamily="18" charset="2"/>
              <a:buNone/>
            </a:pPr>
            <a:r>
              <a:rPr lang="en-US" altLang="en-US" sz="2800" dirty="0"/>
              <a:t>Kathmandu University</a:t>
            </a:r>
          </a:p>
          <a:p>
            <a:pPr>
              <a:buFont typeface="Wingdings 2" panose="05020102010507070707" pitchFamily="18" charset="2"/>
              <a:buNone/>
            </a:pPr>
            <a:endParaRPr lang="en-US" altLang="en-US" sz="2800" dirty="0"/>
          </a:p>
          <a:p>
            <a:pPr>
              <a:buFont typeface="Wingdings 2" panose="05020102010507070707" pitchFamily="18" charset="2"/>
              <a:buNone/>
            </a:pPr>
            <a:r>
              <a:rPr lang="en-US" altLang="en-US" sz="3600" dirty="0"/>
              <a:t>Vision</a:t>
            </a:r>
          </a:p>
          <a:p>
            <a:pPr lvl="1">
              <a:buFont typeface="Verdana" panose="020B0604030504040204" pitchFamily="34" charset="0"/>
              <a:buNone/>
            </a:pPr>
            <a:r>
              <a:rPr lang="en-US" altLang="en-US" sz="3200" dirty="0"/>
              <a:t>	</a:t>
            </a:r>
            <a:r>
              <a:rPr lang="en-US" altLang="en-US" sz="2400" dirty="0"/>
              <a:t>To become a world class university devoted to bringing knowledge and technology to the service of mankind.</a:t>
            </a:r>
            <a:endParaRPr lang="en-US" altLang="en-US" sz="3200" dirty="0"/>
          </a:p>
          <a:p>
            <a:pPr>
              <a:buFont typeface="Wingdings 2" panose="05020102010507070707" pitchFamily="18" charset="2"/>
              <a:buNone/>
            </a:pPr>
            <a:r>
              <a:rPr lang="en-US" altLang="en-US" sz="3600" dirty="0"/>
              <a:t>Mission</a:t>
            </a:r>
          </a:p>
          <a:p>
            <a:pPr lvl="1">
              <a:buFont typeface="Verdana" panose="020B0604030504040204" pitchFamily="34" charset="0"/>
              <a:buNone/>
            </a:pPr>
            <a:r>
              <a:rPr lang="en-US" altLang="en-US" sz="3200" dirty="0"/>
              <a:t>	</a:t>
            </a:r>
            <a:r>
              <a:rPr lang="en-US" altLang="en-US" sz="2400" dirty="0"/>
              <a:t>To provide quality education for leadership.</a:t>
            </a:r>
          </a:p>
        </p:txBody>
      </p:sp>
      <p:sp>
        <p:nvSpPr>
          <p:cNvPr id="32771" name="AutoShape 2" descr="Image result for kathmandu university vision and mission">
            <a:extLst>
              <a:ext uri="{FF2B5EF4-FFF2-40B4-BE49-F238E27FC236}">
                <a16:creationId xmlns:a16="http://schemas.microsoft.com/office/drawing/2014/main" id="{BD9FF93C-E404-4B21-943D-1FD69AF1D0B2}"/>
              </a:ext>
            </a:extLst>
          </p:cNvPr>
          <p:cNvSpPr>
            <a:spLocks noChangeAspect="1" noChangeArrowheads="1"/>
          </p:cNvSpPr>
          <p:nvPr/>
        </p:nvSpPr>
        <p:spPr bwMode="auto">
          <a:xfrm>
            <a:off x="155575" y="-1684338"/>
            <a:ext cx="3514725" cy="351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2772" name="AutoShape 4" descr="Image result for kathmandu university vision and mission">
            <a:extLst>
              <a:ext uri="{FF2B5EF4-FFF2-40B4-BE49-F238E27FC236}">
                <a16:creationId xmlns:a16="http://schemas.microsoft.com/office/drawing/2014/main" id="{3A8A36B9-35EE-4406-8123-E24CBC33EDD1}"/>
              </a:ext>
            </a:extLst>
          </p:cNvPr>
          <p:cNvSpPr>
            <a:spLocks noChangeAspect="1" noChangeArrowheads="1"/>
          </p:cNvSpPr>
          <p:nvPr/>
        </p:nvSpPr>
        <p:spPr bwMode="auto">
          <a:xfrm>
            <a:off x="155575" y="-1684338"/>
            <a:ext cx="3514725" cy="351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2773" name="AutoShape 6" descr="Image result for kathmandu university vision and mission">
            <a:extLst>
              <a:ext uri="{FF2B5EF4-FFF2-40B4-BE49-F238E27FC236}">
                <a16:creationId xmlns:a16="http://schemas.microsoft.com/office/drawing/2014/main" id="{F6A95C1C-33AF-474F-89FF-96F26174B919}"/>
              </a:ext>
            </a:extLst>
          </p:cNvPr>
          <p:cNvSpPr>
            <a:spLocks noChangeAspect="1" noChangeArrowheads="1"/>
          </p:cNvSpPr>
          <p:nvPr/>
        </p:nvSpPr>
        <p:spPr bwMode="auto">
          <a:xfrm>
            <a:off x="155575" y="-1684338"/>
            <a:ext cx="3514725" cy="351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2774" name="AutoShape 8" descr="Image result for kathmandu university vision and mission">
            <a:extLst>
              <a:ext uri="{FF2B5EF4-FFF2-40B4-BE49-F238E27FC236}">
                <a16:creationId xmlns:a16="http://schemas.microsoft.com/office/drawing/2014/main" id="{F4DCDDD9-C89E-4085-B725-32631502C5E7}"/>
              </a:ext>
            </a:extLst>
          </p:cNvPr>
          <p:cNvSpPr>
            <a:spLocks noChangeAspect="1" noChangeArrowheads="1"/>
          </p:cNvSpPr>
          <p:nvPr/>
        </p:nvSpPr>
        <p:spPr bwMode="auto">
          <a:xfrm>
            <a:off x="155575" y="-1684338"/>
            <a:ext cx="3514725" cy="351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32775" name="Picture 7" descr="index.jpg">
            <a:extLst>
              <a:ext uri="{FF2B5EF4-FFF2-40B4-BE49-F238E27FC236}">
                <a16:creationId xmlns:a16="http://schemas.microsoft.com/office/drawing/2014/main" id="{45AB1340-897F-4DD2-A922-9525566FB2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4871" y="234270"/>
            <a:ext cx="1531938"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EE3A0-29B5-4C07-AE66-C9A672560813}"/>
              </a:ext>
            </a:extLst>
          </p:cNvPr>
          <p:cNvSpPr txBox="1"/>
          <p:nvPr/>
        </p:nvSpPr>
        <p:spPr>
          <a:xfrm>
            <a:off x="457200" y="868680"/>
            <a:ext cx="5634990" cy="4539512"/>
          </a:xfrm>
          <a:prstGeom prst="rect">
            <a:avLst/>
          </a:prstGeom>
          <a:noFill/>
        </p:spPr>
        <p:txBody>
          <a:bodyPr wrap="square">
            <a:spAutoFit/>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F1Soft Group</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Mission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CONNECT PEOPLE TO FINANCIAL SERVICES IN SIMPLE, SECURE, AND AFFORDABLE WAYS.</a:t>
            </a: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Vision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To become a household brand used by every Nepali to meet their daily digital consumption needs.</a:t>
            </a:r>
          </a:p>
        </p:txBody>
      </p:sp>
      <p:pic>
        <p:nvPicPr>
          <p:cNvPr id="5" name="Picture 4">
            <a:extLst>
              <a:ext uri="{FF2B5EF4-FFF2-40B4-BE49-F238E27FC236}">
                <a16:creationId xmlns:a16="http://schemas.microsoft.com/office/drawing/2014/main" id="{7E63F76F-63AB-49E7-9B39-F24DA020E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784860"/>
            <a:ext cx="1905000" cy="1905000"/>
          </a:xfrm>
          <a:prstGeom prst="rect">
            <a:avLst/>
          </a:prstGeom>
        </p:spPr>
      </p:pic>
    </p:spTree>
    <p:extLst>
      <p:ext uri="{BB962C8B-B14F-4D97-AF65-F5344CB8AC3E}">
        <p14:creationId xmlns:p14="http://schemas.microsoft.com/office/powerpoint/2010/main" val="1939400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1FC104-E602-453F-8106-A11468545B36}"/>
              </a:ext>
            </a:extLst>
          </p:cNvPr>
          <p:cNvSpPr txBox="1"/>
          <p:nvPr/>
        </p:nvSpPr>
        <p:spPr>
          <a:xfrm>
            <a:off x="377190" y="592390"/>
            <a:ext cx="8183880" cy="5441874"/>
          </a:xfrm>
          <a:prstGeom prst="rect">
            <a:avLst/>
          </a:prstGeom>
          <a:noFill/>
        </p:spPr>
        <p:txBody>
          <a:bodyPr wrap="square">
            <a:spAutoFit/>
          </a:bodyPr>
          <a:lstStyle/>
          <a:p>
            <a:pPr marL="0" marR="0">
              <a:lnSpc>
                <a:spcPct val="107000"/>
              </a:lnSpc>
              <a:spcBef>
                <a:spcPts val="0"/>
              </a:spcBef>
              <a:spcAft>
                <a:spcPts val="800"/>
              </a:spcAft>
            </a:pPr>
            <a:r>
              <a:rPr lang="en-US" b="1" dirty="0" err="1">
                <a:effectLst/>
                <a:latin typeface="Calibri" panose="020F0502020204030204" pitchFamily="34" charset="0"/>
                <a:ea typeface="Calibri" panose="020F0502020204030204" pitchFamily="34" charset="0"/>
                <a:cs typeface="Times New Roman" panose="02020603050405020304" pitchFamily="18" charset="0"/>
              </a:rPr>
              <a:t>eSewa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Mission</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As a pioneer in the digital payment industry and as a pacesetter in Nepal, </a:t>
            </a:r>
            <a:r>
              <a:rPr lang="en-US" dirty="0" err="1">
                <a:effectLst/>
                <a:latin typeface="Calibri" panose="020F0502020204030204" pitchFamily="34" charset="0"/>
                <a:ea typeface="Calibri" panose="020F0502020204030204" pitchFamily="34" charset="0"/>
                <a:cs typeface="Times New Roman" panose="02020603050405020304" pitchFamily="18" charset="0"/>
              </a:rPr>
              <a:t>eSewa</a:t>
            </a:r>
            <a:r>
              <a:rPr lang="en-US" dirty="0">
                <a:effectLst/>
                <a:latin typeface="Calibri" panose="020F0502020204030204" pitchFamily="34" charset="0"/>
                <a:ea typeface="Calibri" panose="020F0502020204030204" pitchFamily="34" charset="0"/>
                <a:cs typeface="Times New Roman" panose="02020603050405020304" pitchFamily="18" charset="0"/>
              </a:rPr>
              <a:t> is driven by a mission to provide a secured, integrated and most comprehensive payment process for businesses, associations, etc. by going above and beyond to help customers, banks, merchants, and maintaining high-quality customer service and risk management.</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Vision</a:t>
            </a:r>
          </a:p>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eSewa</a:t>
            </a:r>
            <a:r>
              <a:rPr lang="en-US" dirty="0">
                <a:effectLst/>
                <a:latin typeface="Calibri" panose="020F0502020204030204" pitchFamily="34" charset="0"/>
                <a:ea typeface="Calibri" panose="020F0502020204030204" pitchFamily="34" charset="0"/>
                <a:cs typeface="Times New Roman" panose="02020603050405020304" pitchFamily="18" charset="0"/>
              </a:rPr>
              <a:t> envisions to create a cashless economy by covering every part of the payment sector (Big/Small, Retail/Wholesale, Public/Private), provide quality financial service, and become the most preferred service provider in the country.</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Values</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With a group of dynamic individuals that make up the team of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eSewa</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company values trust, innovation, and works to achieve growth with whatever it takes.</a:t>
            </a:r>
          </a:p>
        </p:txBody>
      </p:sp>
      <p:pic>
        <p:nvPicPr>
          <p:cNvPr id="7" name="Picture 6">
            <a:extLst>
              <a:ext uri="{FF2B5EF4-FFF2-40B4-BE49-F238E27FC236}">
                <a16:creationId xmlns:a16="http://schemas.microsoft.com/office/drawing/2014/main" id="{69CE4997-267D-4FBB-93BC-E72EE2C1B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610" y="325755"/>
            <a:ext cx="2628900" cy="1085850"/>
          </a:xfrm>
          <a:prstGeom prst="rect">
            <a:avLst/>
          </a:prstGeom>
        </p:spPr>
      </p:pic>
    </p:spTree>
    <p:extLst>
      <p:ext uri="{BB962C8B-B14F-4D97-AF65-F5344CB8AC3E}">
        <p14:creationId xmlns:p14="http://schemas.microsoft.com/office/powerpoint/2010/main" val="1633559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69DCA-05DE-4E36-90EC-D8BFC2BA48C7}"/>
              </a:ext>
            </a:extLst>
          </p:cNvPr>
          <p:cNvSpPr txBox="1"/>
          <p:nvPr/>
        </p:nvSpPr>
        <p:spPr>
          <a:xfrm>
            <a:off x="251460" y="272174"/>
            <a:ext cx="4309110" cy="3156826"/>
          </a:xfrm>
          <a:prstGeom prst="rect">
            <a:avLst/>
          </a:prstGeom>
          <a:noFill/>
        </p:spPr>
        <p:txBody>
          <a:bodyPr wrap="square">
            <a:spAutoFit/>
          </a:bodyPr>
          <a:lstStyle/>
          <a:p>
            <a:pPr marL="0" marR="0">
              <a:lnSpc>
                <a:spcPct val="107000"/>
              </a:lnSpc>
              <a:spcBef>
                <a:spcPts val="0"/>
              </a:spcBef>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Fonepay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Mission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Connecting people to financial services through technology and enabling their inclusion in the formal economy.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Vision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are working towards a shared vision to serve every Nepali citizen every single day through digital finance.</a:t>
            </a:r>
          </a:p>
        </p:txBody>
      </p:sp>
      <p:pic>
        <p:nvPicPr>
          <p:cNvPr id="5" name="Picture 4">
            <a:extLst>
              <a:ext uri="{FF2B5EF4-FFF2-40B4-BE49-F238E27FC236}">
                <a16:creationId xmlns:a16="http://schemas.microsoft.com/office/drawing/2014/main" id="{1366C204-2CD1-43DD-A6C3-703F12341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120" y="874395"/>
            <a:ext cx="2628900" cy="1085850"/>
          </a:xfrm>
          <a:prstGeom prst="rect">
            <a:avLst/>
          </a:prstGeom>
        </p:spPr>
      </p:pic>
      <p:sp>
        <p:nvSpPr>
          <p:cNvPr id="7" name="TextBox 6">
            <a:extLst>
              <a:ext uri="{FF2B5EF4-FFF2-40B4-BE49-F238E27FC236}">
                <a16:creationId xmlns:a16="http://schemas.microsoft.com/office/drawing/2014/main" id="{C2EBD675-E5F4-4AC3-A100-9B2855F746DE}"/>
              </a:ext>
            </a:extLst>
          </p:cNvPr>
          <p:cNvSpPr txBox="1"/>
          <p:nvPr/>
        </p:nvSpPr>
        <p:spPr>
          <a:xfrm>
            <a:off x="4560570" y="2662526"/>
            <a:ext cx="4331970" cy="3453189"/>
          </a:xfrm>
          <a:prstGeom prst="rect">
            <a:avLst/>
          </a:prstGeom>
          <a:noFill/>
        </p:spPr>
        <p:txBody>
          <a:bodyPr wrap="square">
            <a:spAutoFit/>
          </a:bodyPr>
          <a:lstStyle/>
          <a:p>
            <a:pPr marL="0" marR="0">
              <a:lnSpc>
                <a:spcPct val="107000"/>
              </a:lnSpc>
              <a:spcBef>
                <a:spcPts val="0"/>
              </a:spcBef>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eSewa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Money Transfer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Mission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empower lives of migrants and their families by making money transfers instant, economical and accessible through the use of technology.</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become the most admired remittance company of the new millennium with a focus on going digital.</a:t>
            </a:r>
          </a:p>
        </p:txBody>
      </p:sp>
      <p:pic>
        <p:nvPicPr>
          <p:cNvPr id="9" name="Picture 8">
            <a:extLst>
              <a:ext uri="{FF2B5EF4-FFF2-40B4-BE49-F238E27FC236}">
                <a16:creationId xmlns:a16="http://schemas.microsoft.com/office/drawing/2014/main" id="{C573E50A-20F0-4536-9516-C37DBFA7F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0" y="4029075"/>
            <a:ext cx="2628900" cy="1085850"/>
          </a:xfrm>
          <a:prstGeom prst="rect">
            <a:avLst/>
          </a:prstGeom>
        </p:spPr>
      </p:pic>
    </p:spTree>
    <p:extLst>
      <p:ext uri="{BB962C8B-B14F-4D97-AF65-F5344CB8AC3E}">
        <p14:creationId xmlns:p14="http://schemas.microsoft.com/office/powerpoint/2010/main" val="323130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EA490DF9-58A5-46BD-B511-617145D7A319}"/>
              </a:ext>
            </a:extLst>
          </p:cNvPr>
          <p:cNvSpPr>
            <a:spLocks noGrp="1"/>
          </p:cNvSpPr>
          <p:nvPr>
            <p:ph idx="4294967295"/>
          </p:nvPr>
        </p:nvSpPr>
        <p:spPr>
          <a:xfrm>
            <a:off x="4672466" y="569119"/>
            <a:ext cx="3687762" cy="3403600"/>
          </a:xfrm>
        </p:spPr>
        <p:txBody>
          <a:bodyPr/>
          <a:lstStyle/>
          <a:p>
            <a:r>
              <a:rPr lang="en-US" altLang="en-US" sz="2800" dirty="0"/>
              <a:t>Internal</a:t>
            </a:r>
            <a:endParaRPr lang="en-US" altLang="en-US" sz="2400" dirty="0"/>
          </a:p>
          <a:p>
            <a:pPr lvl="1"/>
            <a:r>
              <a:rPr lang="en-US" altLang="en-US" sz="2400" dirty="0"/>
              <a:t>Strengths</a:t>
            </a:r>
          </a:p>
          <a:p>
            <a:pPr lvl="1"/>
            <a:r>
              <a:rPr lang="en-US" altLang="en-US" sz="2400" dirty="0"/>
              <a:t>Weaknesses</a:t>
            </a:r>
          </a:p>
          <a:p>
            <a:pPr lvl="1">
              <a:buFont typeface="Verdana" panose="020B0604030504040204" pitchFamily="34" charset="0"/>
              <a:buNone/>
            </a:pPr>
            <a:r>
              <a:rPr lang="en-US" altLang="en-US" sz="2400" dirty="0"/>
              <a:t>	</a:t>
            </a:r>
          </a:p>
          <a:p>
            <a:r>
              <a:rPr lang="en-US" altLang="en-US" sz="2800" dirty="0"/>
              <a:t>External</a:t>
            </a:r>
          </a:p>
          <a:p>
            <a:pPr lvl="1"/>
            <a:r>
              <a:rPr lang="en-US" altLang="en-US" sz="2400" dirty="0"/>
              <a:t>Opportunities</a:t>
            </a:r>
          </a:p>
          <a:p>
            <a:pPr lvl="1"/>
            <a:r>
              <a:rPr lang="en-US" altLang="en-US" sz="2400" dirty="0"/>
              <a:t>Threats</a:t>
            </a:r>
          </a:p>
          <a:p>
            <a:pPr>
              <a:buFont typeface="Wingdings 2" panose="05020102010507070707" pitchFamily="18" charset="2"/>
              <a:buNone/>
            </a:pPr>
            <a:endParaRPr lang="en-US" altLang="en-US" dirty="0"/>
          </a:p>
        </p:txBody>
      </p:sp>
      <p:pic>
        <p:nvPicPr>
          <p:cNvPr id="5" name="Picture 4" descr="Image:SWOT en.svg">
            <a:hlinkClick r:id="rId3"/>
            <a:extLst>
              <a:ext uri="{FF2B5EF4-FFF2-40B4-BE49-F238E27FC236}">
                <a16:creationId xmlns:a16="http://schemas.microsoft.com/office/drawing/2014/main" id="{0A606E16-0DD5-4EF5-98F2-9F336F66B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39" y="569119"/>
            <a:ext cx="4457700"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
            <a:extLst>
              <a:ext uri="{FF2B5EF4-FFF2-40B4-BE49-F238E27FC236}">
                <a16:creationId xmlns:a16="http://schemas.microsoft.com/office/drawing/2014/main" id="{9C747A48-D917-43EB-BF3C-384DC91AC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667" t="72826" r="51569" b="16304"/>
          <a:stretch>
            <a:fillRect/>
          </a:stretch>
        </p:blipFill>
        <p:spPr bwMode="auto">
          <a:xfrm>
            <a:off x="4799239" y="4036218"/>
            <a:ext cx="2979738"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a:extLst>
              <a:ext uri="{FF2B5EF4-FFF2-40B4-BE49-F238E27FC236}">
                <a16:creationId xmlns:a16="http://schemas.microsoft.com/office/drawing/2014/main" id="{F5F20062-B535-49A8-84FE-ECBCE332EC7E}"/>
              </a:ext>
            </a:extLst>
          </p:cNvPr>
          <p:cNvSpPr>
            <a:spLocks noGrp="1"/>
          </p:cNvSpPr>
          <p:nvPr>
            <p:ph idx="4294967295"/>
          </p:nvPr>
        </p:nvSpPr>
        <p:spPr>
          <a:xfrm>
            <a:off x="601662" y="5248275"/>
            <a:ext cx="7940675" cy="1252538"/>
          </a:xfrm>
        </p:spPr>
        <p:txBody>
          <a:bodyPr/>
          <a:lstStyle/>
          <a:p>
            <a:pPr>
              <a:buFont typeface="Wingdings 2" panose="05020102010507070707" pitchFamily="18" charset="2"/>
              <a:buNone/>
            </a:pPr>
            <a:r>
              <a:rPr lang="en-US" altLang="en-US" sz="2800" dirty="0"/>
              <a:t>	Gap analysis </a:t>
            </a:r>
            <a:r>
              <a:rPr lang="en-US" altLang="en-US" sz="2400" dirty="0"/>
              <a:t>is a technique used to analyze/assess where you currently are with respect to where you would like to be in the future.</a:t>
            </a:r>
            <a:endParaRPr lang="en-US" altLang="en-US" sz="2800" dirty="0"/>
          </a:p>
        </p:txBody>
      </p:sp>
      <p:pic>
        <p:nvPicPr>
          <p:cNvPr id="34820" name="Picture 2">
            <a:extLst>
              <a:ext uri="{FF2B5EF4-FFF2-40B4-BE49-F238E27FC236}">
                <a16:creationId xmlns:a16="http://schemas.microsoft.com/office/drawing/2014/main" id="{1040EF51-5EA1-4393-BB8E-E860F0151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806" t="46739" r="42403" b="16576"/>
          <a:stretch>
            <a:fillRect/>
          </a:stretch>
        </p:blipFill>
        <p:spPr bwMode="auto">
          <a:xfrm>
            <a:off x="1129846" y="638175"/>
            <a:ext cx="6659562"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BA76-831D-40F0-87A5-2E0D69DF1A59}"/>
              </a:ext>
            </a:extLst>
          </p:cNvPr>
          <p:cNvSpPr>
            <a:spLocks noGrp="1"/>
          </p:cNvSpPr>
          <p:nvPr>
            <p:ph type="title" idx="4294967295"/>
          </p:nvPr>
        </p:nvSpPr>
        <p:spPr>
          <a:xfrm>
            <a:off x="824440" y="1035846"/>
            <a:ext cx="5143500" cy="1143000"/>
          </a:xfrm>
        </p:spPr>
        <p:txBody>
          <a:bodyPr/>
          <a:lstStyle/>
          <a:p>
            <a:pPr>
              <a:defRPr/>
            </a:pPr>
            <a:r>
              <a:rPr lang="en-US" dirty="0"/>
              <a:t>Nature of Planning</a:t>
            </a:r>
          </a:p>
        </p:txBody>
      </p:sp>
      <p:sp>
        <p:nvSpPr>
          <p:cNvPr id="12291" name="Content Placeholder 2">
            <a:extLst>
              <a:ext uri="{FF2B5EF4-FFF2-40B4-BE49-F238E27FC236}">
                <a16:creationId xmlns:a16="http://schemas.microsoft.com/office/drawing/2014/main" id="{BF8C7022-CBC9-4C9E-8CDF-15F4291CC8C5}"/>
              </a:ext>
            </a:extLst>
          </p:cNvPr>
          <p:cNvSpPr>
            <a:spLocks noGrp="1"/>
          </p:cNvSpPr>
          <p:nvPr>
            <p:ph idx="4294967295"/>
          </p:nvPr>
        </p:nvSpPr>
        <p:spPr>
          <a:xfrm>
            <a:off x="1517648" y="2342304"/>
            <a:ext cx="3757083" cy="658813"/>
          </a:xfrm>
        </p:spPr>
        <p:txBody>
          <a:bodyPr>
            <a:normAutofit fontScale="92500"/>
          </a:bodyPr>
          <a:lstStyle/>
          <a:p>
            <a:pPr>
              <a:buFont typeface="Wingdings 2" panose="05020102010507070707" pitchFamily="18" charset="2"/>
              <a:buNone/>
            </a:pPr>
            <a:r>
              <a:rPr lang="en-US" altLang="en-US" sz="3200" dirty="0"/>
              <a:t>Importance of Planning</a:t>
            </a:r>
          </a:p>
        </p:txBody>
      </p:sp>
      <p:pic>
        <p:nvPicPr>
          <p:cNvPr id="12292" name="Picture 2" descr="https://image.slidesharecdn.com/leadership-170509153726/95/the-art-of-war-8-638.jpg?cb=1494344278">
            <a:extLst>
              <a:ext uri="{FF2B5EF4-FFF2-40B4-BE49-F238E27FC236}">
                <a16:creationId xmlns:a16="http://schemas.microsoft.com/office/drawing/2014/main" id="{90408A6A-8F6F-4D59-9A28-92640D3561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53" t="28816" r="11063" b="26511"/>
          <a:stretch/>
        </p:blipFill>
        <p:spPr bwMode="auto">
          <a:xfrm>
            <a:off x="446296" y="3164575"/>
            <a:ext cx="5899790"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https://prodimage.images-bn.com/pimages/9780804830805_p0_v4_s550x406.jpg">
            <a:extLst>
              <a:ext uri="{FF2B5EF4-FFF2-40B4-BE49-F238E27FC236}">
                <a16:creationId xmlns:a16="http://schemas.microsoft.com/office/drawing/2014/main" id="{5F772626-F193-4C39-AFE4-C264F1F03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0" y="1356412"/>
            <a:ext cx="24003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4EA59401-D5E6-49E4-A736-044BE14619AE}"/>
              </a:ext>
            </a:extLst>
          </p:cNvPr>
          <p:cNvSpPr>
            <a:spLocks noGrp="1"/>
          </p:cNvSpPr>
          <p:nvPr>
            <p:ph idx="4294967295"/>
          </p:nvPr>
        </p:nvSpPr>
        <p:spPr>
          <a:xfrm>
            <a:off x="800100" y="1139735"/>
            <a:ext cx="7543799" cy="4274684"/>
          </a:xfrm>
        </p:spPr>
        <p:txBody>
          <a:bodyPr>
            <a:normAutofit lnSpcReduction="10000"/>
          </a:bodyPr>
          <a:lstStyle/>
          <a:p>
            <a:r>
              <a:rPr lang="en-US" altLang="en-US" sz="2800" dirty="0"/>
              <a:t>SWOT analysis evaluates a company against its peers, while GAP analysis is an internal evaluation to identify performance deficiencies.</a:t>
            </a:r>
          </a:p>
          <a:p>
            <a:r>
              <a:rPr lang="en-US" altLang="en-US" sz="2800" dirty="0"/>
              <a:t>SWOT analysis is done for long-term planning while GAP analysis is often done to reach short term goals.</a:t>
            </a:r>
          </a:p>
          <a:p>
            <a:r>
              <a:rPr lang="en-US" altLang="en-US" sz="2800" dirty="0"/>
              <a:t>SWOT analysis is often a comprehensive study evaluating many aspects and many competitors. GAP analysis can be very simple targeted towards fine-tuning one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CC430D10-5AF0-4BBE-9C15-CD4071B3D082}"/>
              </a:ext>
            </a:extLst>
          </p:cNvPr>
          <p:cNvSpPr>
            <a:spLocks noGrp="1"/>
          </p:cNvSpPr>
          <p:nvPr>
            <p:ph idx="4294967295"/>
          </p:nvPr>
        </p:nvSpPr>
        <p:spPr>
          <a:xfrm>
            <a:off x="606199" y="737280"/>
            <a:ext cx="8129587" cy="4251099"/>
          </a:xfrm>
        </p:spPr>
        <p:txBody>
          <a:bodyPr>
            <a:normAutofit/>
          </a:bodyPr>
          <a:lstStyle/>
          <a:p>
            <a:r>
              <a:rPr lang="en-US" altLang="en-US" sz="2400" b="1" dirty="0"/>
              <a:t>Goals</a:t>
            </a:r>
            <a:r>
              <a:rPr lang="en-US" altLang="en-US" sz="2400" dirty="0"/>
              <a:t> give purpose and direction to accomplish the mission of an organization.</a:t>
            </a:r>
          </a:p>
          <a:p>
            <a:r>
              <a:rPr lang="en-US" altLang="en-US" sz="2400" dirty="0"/>
              <a:t>The goal statement answers</a:t>
            </a:r>
          </a:p>
          <a:p>
            <a:pPr lvl="1"/>
            <a:r>
              <a:rPr lang="en-US" altLang="en-US" sz="2000" dirty="0"/>
              <a:t>What do we do?</a:t>
            </a:r>
          </a:p>
          <a:p>
            <a:pPr lvl="1"/>
            <a:r>
              <a:rPr lang="en-US" altLang="en-US" sz="2000" dirty="0"/>
              <a:t>Why do we do it?</a:t>
            </a:r>
          </a:p>
          <a:p>
            <a:pPr lvl="1"/>
            <a:r>
              <a:rPr lang="en-US" altLang="en-US" sz="2000" dirty="0"/>
              <a:t>For whom do we do it?</a:t>
            </a:r>
          </a:p>
          <a:p>
            <a:r>
              <a:rPr lang="en-US" altLang="en-US" sz="2400" dirty="0"/>
              <a:t>The </a:t>
            </a:r>
            <a:r>
              <a:rPr lang="en-US" altLang="en-US" sz="2400" b="1" dirty="0"/>
              <a:t>objectives</a:t>
            </a:r>
            <a:r>
              <a:rPr lang="en-US" altLang="en-US" sz="2400" dirty="0"/>
              <a:t> further clarify the goal and answer</a:t>
            </a:r>
          </a:p>
          <a:p>
            <a:pPr lvl="1"/>
            <a:r>
              <a:rPr lang="en-US" altLang="en-US" sz="2000" dirty="0"/>
              <a:t>How do we go about it?</a:t>
            </a:r>
          </a:p>
          <a:p>
            <a:r>
              <a:rPr lang="en-US" altLang="en-US" sz="2400" b="1" dirty="0"/>
              <a:t>Strategies</a:t>
            </a:r>
            <a:r>
              <a:rPr lang="en-US" altLang="en-US" sz="2400" dirty="0"/>
              <a:t> are statements about the way objectives are to be achieved.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D474C057-39C6-4016-B486-1A56039DF3F4}"/>
              </a:ext>
            </a:extLst>
          </p:cNvPr>
          <p:cNvSpPr>
            <a:spLocks noGrp="1"/>
          </p:cNvSpPr>
          <p:nvPr>
            <p:ph idx="4294967295"/>
          </p:nvPr>
        </p:nvSpPr>
        <p:spPr>
          <a:xfrm>
            <a:off x="569686" y="663575"/>
            <a:ext cx="7880350" cy="4455432"/>
          </a:xfrm>
        </p:spPr>
        <p:txBody>
          <a:bodyPr/>
          <a:lstStyle/>
          <a:p>
            <a:r>
              <a:rPr lang="en-US" altLang="en-US" sz="2800" b="1" dirty="0"/>
              <a:t>Official goals</a:t>
            </a:r>
            <a:r>
              <a:rPr lang="en-US" altLang="en-US" sz="2800" dirty="0"/>
              <a:t> are typically found in a company's mission or vision statement, and communicate the general purpose of the organization.</a:t>
            </a:r>
          </a:p>
          <a:p>
            <a:pPr lvl="1"/>
            <a:r>
              <a:rPr lang="en-US" altLang="en-US" dirty="0"/>
              <a:t>These types of goals are often </a:t>
            </a:r>
            <a:r>
              <a:rPr lang="en-US" altLang="en-US" i="1" dirty="0"/>
              <a:t>qualitative</a:t>
            </a:r>
            <a:r>
              <a:rPr lang="en-US" altLang="en-US" dirty="0"/>
              <a:t>, which means they're subjective and harder to measure.</a:t>
            </a:r>
          </a:p>
          <a:p>
            <a:r>
              <a:rPr lang="en-US" altLang="en-US" sz="2800" b="1" dirty="0"/>
              <a:t>Operative goals</a:t>
            </a:r>
            <a:r>
              <a:rPr lang="en-US" altLang="en-US" sz="2800" dirty="0"/>
              <a:t> describe the steps the organization will take to achieve its purpose.</a:t>
            </a:r>
          </a:p>
          <a:p>
            <a:pPr lvl="1"/>
            <a:r>
              <a:rPr lang="en-US" altLang="en-US" dirty="0"/>
              <a:t>Operative goals also tend to be measured </a:t>
            </a:r>
            <a:r>
              <a:rPr lang="en-US" altLang="en-US" i="1" dirty="0"/>
              <a:t>quantitatively</a:t>
            </a:r>
            <a:r>
              <a:rPr lang="en-US" altLang="en-US" dirty="0"/>
              <a:t>, which means they are based on metrics.</a:t>
            </a:r>
          </a:p>
          <a:p>
            <a:r>
              <a:rPr lang="en-US" altLang="en-US" sz="2800" b="1" dirty="0"/>
              <a:t>Operational goals</a:t>
            </a:r>
            <a:r>
              <a:rPr lang="en-US" altLang="en-US" sz="2800" dirty="0"/>
              <a:t> define the business processes needed to achieve operative goals.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D5337CEB-A83A-465A-873B-EB89EC4E08E7}"/>
              </a:ext>
            </a:extLst>
          </p:cNvPr>
          <p:cNvSpPr>
            <a:spLocks noGrp="1"/>
          </p:cNvSpPr>
          <p:nvPr>
            <p:ph idx="4294967295"/>
          </p:nvPr>
        </p:nvSpPr>
        <p:spPr>
          <a:xfrm>
            <a:off x="440532" y="243909"/>
            <a:ext cx="8352404" cy="5748677"/>
          </a:xfrm>
        </p:spPr>
        <p:txBody>
          <a:bodyPr>
            <a:normAutofit fontScale="92500"/>
          </a:bodyPr>
          <a:lstStyle/>
          <a:p>
            <a:pPr lvl="1" algn="ctr">
              <a:buFont typeface="Verdana" panose="020B0604030504040204" pitchFamily="34" charset="0"/>
              <a:buNone/>
            </a:pPr>
            <a:r>
              <a:rPr lang="en-US" altLang="en-US" sz="3600" u="sng" dirty="0"/>
              <a:t>EXAMPLE</a:t>
            </a:r>
          </a:p>
          <a:p>
            <a:pPr lvl="1">
              <a:buFont typeface="Verdana" panose="020B0604030504040204" pitchFamily="34" charset="0"/>
              <a:buNone/>
            </a:pPr>
            <a:endParaRPr lang="en-US" altLang="en-US" sz="3600" dirty="0"/>
          </a:p>
          <a:p>
            <a:pPr lvl="1"/>
            <a:r>
              <a:rPr lang="en-US" altLang="en-US" sz="3600" dirty="0"/>
              <a:t>Official Goal</a:t>
            </a:r>
          </a:p>
          <a:p>
            <a:pPr lvl="2"/>
            <a:r>
              <a:rPr lang="en-US" altLang="en-US" sz="2800" dirty="0"/>
              <a:t>‘To provide our clients with excellent service by improving the quality of your living space and that of your pet’.</a:t>
            </a:r>
            <a:br>
              <a:rPr lang="en-US" altLang="en-US" sz="2800" dirty="0"/>
            </a:br>
            <a:endParaRPr lang="en-US" altLang="en-US" sz="2800" dirty="0"/>
          </a:p>
          <a:p>
            <a:pPr lvl="1"/>
            <a:r>
              <a:rPr lang="en-US" altLang="en-US" sz="3600" dirty="0"/>
              <a:t>Operative Goal</a:t>
            </a:r>
          </a:p>
          <a:p>
            <a:pPr lvl="2"/>
            <a:r>
              <a:rPr lang="en-US" altLang="en-US" sz="2800" dirty="0"/>
              <a:t>'To gain additional market share and opportunities in the local market.’ </a:t>
            </a:r>
            <a:br>
              <a:rPr lang="en-US" altLang="en-US" sz="2800" dirty="0"/>
            </a:br>
            <a:endParaRPr lang="en-US" altLang="en-US" sz="2800" dirty="0"/>
          </a:p>
          <a:p>
            <a:pPr lvl="1"/>
            <a:r>
              <a:rPr lang="en-US" altLang="en-US" sz="3600" dirty="0"/>
              <a:t>Operational Goal</a:t>
            </a:r>
          </a:p>
          <a:p>
            <a:pPr lvl="2"/>
            <a:r>
              <a:rPr lang="en-US" altLang="en-US" sz="2800" dirty="0"/>
              <a:t>'To hire a digital and social marketing team to increase brand recognition in the local market'.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2">
            <a:extLst>
              <a:ext uri="{FF2B5EF4-FFF2-40B4-BE49-F238E27FC236}">
                <a16:creationId xmlns:a16="http://schemas.microsoft.com/office/drawing/2014/main" id="{13201AAD-9B51-4991-BE31-5B1B1738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33" t="23914" r="24680" b="26086"/>
          <a:stretch>
            <a:fillRect/>
          </a:stretch>
        </p:blipFill>
        <p:spPr bwMode="auto">
          <a:xfrm>
            <a:off x="391886" y="674234"/>
            <a:ext cx="8456644" cy="461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1887-37D3-4904-99C6-A4E279FA0614}"/>
              </a:ext>
            </a:extLst>
          </p:cNvPr>
          <p:cNvSpPr>
            <a:spLocks noGrp="1"/>
          </p:cNvSpPr>
          <p:nvPr>
            <p:ph type="title" idx="4294967295"/>
          </p:nvPr>
        </p:nvSpPr>
        <p:spPr>
          <a:xfrm>
            <a:off x="651669" y="630692"/>
            <a:ext cx="7840662" cy="1143000"/>
          </a:xfrm>
        </p:spPr>
        <p:txBody>
          <a:bodyPr/>
          <a:lstStyle/>
          <a:p>
            <a:pPr>
              <a:defRPr/>
            </a:pPr>
            <a:r>
              <a:rPr lang="en-US" sz="2800" dirty="0"/>
              <a:t>According to Peter </a:t>
            </a:r>
            <a:r>
              <a:rPr lang="en-US" sz="2800" dirty="0" err="1"/>
              <a:t>Drucker</a:t>
            </a:r>
            <a:r>
              <a:rPr lang="en-US" sz="2800" dirty="0"/>
              <a:t>, managers must pursue clear objectives in the following eight </a:t>
            </a:r>
            <a:r>
              <a:rPr lang="en-US" sz="2800" i="1" dirty="0"/>
              <a:t>key result areas</a:t>
            </a:r>
            <a:r>
              <a:rPr lang="en-US" sz="2800" dirty="0"/>
              <a:t>:</a:t>
            </a:r>
          </a:p>
        </p:txBody>
      </p:sp>
      <p:pic>
        <p:nvPicPr>
          <p:cNvPr id="41988" name="Picture 2" descr="सम्बन्धित छवि">
            <a:extLst>
              <a:ext uri="{FF2B5EF4-FFF2-40B4-BE49-F238E27FC236}">
                <a16:creationId xmlns:a16="http://schemas.microsoft.com/office/drawing/2014/main" id="{98596162-3CDF-4425-942F-12FCFC17F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27" t="27707" r="13531" b="11400"/>
          <a:stretch>
            <a:fillRect/>
          </a:stretch>
        </p:blipFill>
        <p:spPr bwMode="auto">
          <a:xfrm>
            <a:off x="1983922" y="1885722"/>
            <a:ext cx="6596214" cy="382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2" descr="https://managementmania.com/uploads/article_image/image/464/.PNG">
            <a:extLst>
              <a:ext uri="{FF2B5EF4-FFF2-40B4-BE49-F238E27FC236}">
                <a16:creationId xmlns:a16="http://schemas.microsoft.com/office/drawing/2014/main" id="{1E9E817A-9DE2-44D2-A22E-E778B1EBD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96" y="1404257"/>
            <a:ext cx="8449608" cy="434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324A58-E0B4-4E39-A140-B17AEFA0811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D284E74-4098-4229-994D-52C1998D4CD7}" type="slidenum">
              <a:rPr lang="en-US" altLang="en-US">
                <a:solidFill>
                  <a:srgbClr val="B5A788"/>
                </a:solidFill>
              </a:rPr>
              <a:pPr eaLnBrk="1" hangingPunct="1"/>
              <a:t>37</a:t>
            </a:fld>
            <a:endParaRPr lang="en-US" altLang="en-US">
              <a:solidFill>
                <a:srgbClr val="B5A788"/>
              </a:solidFill>
            </a:endParaRPr>
          </a:p>
        </p:txBody>
      </p:sp>
      <p:sp>
        <p:nvSpPr>
          <p:cNvPr id="44034" name="Content Placeholder 2">
            <a:extLst>
              <a:ext uri="{FF2B5EF4-FFF2-40B4-BE49-F238E27FC236}">
                <a16:creationId xmlns:a16="http://schemas.microsoft.com/office/drawing/2014/main" id="{81D34FD6-6060-40C2-A3F9-E18A804C3A34}"/>
              </a:ext>
            </a:extLst>
          </p:cNvPr>
          <p:cNvSpPr>
            <a:spLocks noGrp="1"/>
          </p:cNvSpPr>
          <p:nvPr>
            <p:ph idx="4294967295"/>
          </p:nvPr>
        </p:nvSpPr>
        <p:spPr>
          <a:xfrm>
            <a:off x="469181" y="1035731"/>
            <a:ext cx="8205638" cy="5029200"/>
          </a:xfrm>
        </p:spPr>
        <p:txBody>
          <a:bodyPr/>
          <a:lstStyle/>
          <a:p>
            <a:pPr marL="860425" lvl="1" indent="-457200">
              <a:lnSpc>
                <a:spcPct val="105000"/>
              </a:lnSpc>
              <a:buFont typeface="Gill Sans MT" panose="020B0502020104020203" pitchFamily="34" charset="0"/>
              <a:buAutoNum type="arabicPeriod"/>
            </a:pPr>
            <a:r>
              <a:rPr lang="en-US" altLang="en-US" sz="2400" dirty="0"/>
              <a:t>Marketing (Market Share): company $sales/total $sales of everyone in market</a:t>
            </a:r>
          </a:p>
          <a:p>
            <a:pPr marL="860425" lvl="1" indent="-457200">
              <a:lnSpc>
                <a:spcPct val="105000"/>
              </a:lnSpc>
              <a:buFont typeface="Gill Sans MT" panose="020B0502020104020203" pitchFamily="34" charset="0"/>
              <a:buAutoNum type="arabicPeriod"/>
            </a:pPr>
            <a:r>
              <a:rPr lang="en-US" altLang="en-US" sz="2400" dirty="0"/>
              <a:t>Innovation: want more sales in new products</a:t>
            </a:r>
          </a:p>
          <a:p>
            <a:pPr marL="860425" lvl="1" indent="-457200">
              <a:lnSpc>
                <a:spcPct val="105000"/>
              </a:lnSpc>
              <a:buFont typeface="Gill Sans MT" panose="020B0502020104020203" pitchFamily="34" charset="0"/>
              <a:buAutoNum type="arabicPeriod"/>
            </a:pPr>
            <a:r>
              <a:rPr lang="en-US" altLang="en-US" sz="2400" dirty="0"/>
              <a:t>Productivity: more goods + services per input</a:t>
            </a:r>
          </a:p>
          <a:p>
            <a:pPr marL="860425" lvl="1" indent="-457200">
              <a:lnSpc>
                <a:spcPct val="105000"/>
              </a:lnSpc>
              <a:buFont typeface="Gill Sans MT" panose="020B0502020104020203" pitchFamily="34" charset="0"/>
              <a:buAutoNum type="arabicPeriod"/>
            </a:pPr>
            <a:r>
              <a:rPr lang="en-US" altLang="en-US" sz="2400" dirty="0"/>
              <a:t>Physical and Financial Resources: goals for resources</a:t>
            </a:r>
          </a:p>
          <a:p>
            <a:pPr marL="860425" lvl="1" indent="-457200">
              <a:lnSpc>
                <a:spcPct val="105000"/>
              </a:lnSpc>
              <a:buFont typeface="Gill Sans MT" panose="020B0502020104020203" pitchFamily="34" charset="0"/>
              <a:buAutoNum type="arabicPeriod"/>
            </a:pPr>
            <a:r>
              <a:rPr lang="en-US" altLang="en-US" sz="2400" dirty="0"/>
              <a:t>Manager Performance and Development: availability of managers in required quality and quantity</a:t>
            </a:r>
          </a:p>
          <a:p>
            <a:pPr marL="860425" lvl="1" indent="-457200">
              <a:lnSpc>
                <a:spcPct val="105000"/>
              </a:lnSpc>
              <a:buFont typeface="Gill Sans MT" panose="020B0502020104020203" pitchFamily="34" charset="0"/>
              <a:buAutoNum type="arabicPeriod"/>
            </a:pPr>
            <a:r>
              <a:rPr lang="en-US" altLang="en-US" sz="2400" dirty="0"/>
              <a:t>Worker Performance and Attitude: respect for individual employee</a:t>
            </a:r>
          </a:p>
          <a:p>
            <a:pPr marL="860425" lvl="1" indent="-457200">
              <a:lnSpc>
                <a:spcPct val="105000"/>
              </a:lnSpc>
              <a:buFont typeface="Gill Sans MT" panose="020B0502020104020203" pitchFamily="34" charset="0"/>
              <a:buAutoNum type="arabicPeriod"/>
            </a:pPr>
            <a:r>
              <a:rPr lang="en-US" altLang="en-US" sz="2400" dirty="0"/>
              <a:t>Profitability: so as to measure enterprise success</a:t>
            </a:r>
          </a:p>
          <a:p>
            <a:pPr marL="860425" lvl="1" indent="-457200">
              <a:lnSpc>
                <a:spcPct val="105000"/>
              </a:lnSpc>
              <a:buFont typeface="Gill Sans MT" panose="020B0502020104020203" pitchFamily="34" charset="0"/>
              <a:buAutoNum type="arabicPeriod"/>
            </a:pPr>
            <a:r>
              <a:rPr lang="en-US" altLang="en-US" sz="2400" dirty="0"/>
              <a:t>Social Responsibility: effect on the environment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38A938-CC36-479C-9322-513020CFE53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6E17EA-95AA-4C83-8AA2-71F171EC978A}" type="slidenum">
              <a:rPr lang="en-US" altLang="en-US">
                <a:solidFill>
                  <a:srgbClr val="B5A788"/>
                </a:solidFill>
              </a:rPr>
              <a:pPr eaLnBrk="1" hangingPunct="1"/>
              <a:t>38</a:t>
            </a:fld>
            <a:endParaRPr lang="en-US" altLang="en-US">
              <a:solidFill>
                <a:srgbClr val="B5A788"/>
              </a:solidFill>
            </a:endParaRPr>
          </a:p>
        </p:txBody>
      </p:sp>
      <p:sp>
        <p:nvSpPr>
          <p:cNvPr id="2" name="Title 1">
            <a:extLst>
              <a:ext uri="{FF2B5EF4-FFF2-40B4-BE49-F238E27FC236}">
                <a16:creationId xmlns:a16="http://schemas.microsoft.com/office/drawing/2014/main" id="{E00FD996-34FF-46D0-BBAF-500B120A5D5A}"/>
              </a:ext>
            </a:extLst>
          </p:cNvPr>
          <p:cNvSpPr>
            <a:spLocks noGrp="1"/>
          </p:cNvSpPr>
          <p:nvPr>
            <p:ph type="title" idx="4294967295"/>
          </p:nvPr>
        </p:nvSpPr>
        <p:spPr>
          <a:xfrm>
            <a:off x="638175" y="196602"/>
            <a:ext cx="7867650" cy="1143000"/>
          </a:xfrm>
        </p:spPr>
        <p:txBody>
          <a:bodyPr>
            <a:normAutofit fontScale="90000"/>
          </a:bodyPr>
          <a:lstStyle/>
          <a:p>
            <a:pPr>
              <a:defRPr/>
            </a:pPr>
            <a:r>
              <a:rPr lang="en-US" b="1" dirty="0"/>
              <a:t>Management by Objectives (MBO)</a:t>
            </a:r>
          </a:p>
        </p:txBody>
      </p:sp>
      <p:sp>
        <p:nvSpPr>
          <p:cNvPr id="3" name="Content Placeholder 2">
            <a:extLst>
              <a:ext uri="{FF2B5EF4-FFF2-40B4-BE49-F238E27FC236}">
                <a16:creationId xmlns:a16="http://schemas.microsoft.com/office/drawing/2014/main" id="{3BDB4AF5-3AB4-40FD-B6B1-34B60051AA66}"/>
              </a:ext>
            </a:extLst>
          </p:cNvPr>
          <p:cNvSpPr>
            <a:spLocks noGrp="1"/>
          </p:cNvSpPr>
          <p:nvPr>
            <p:ph idx="4294967295"/>
          </p:nvPr>
        </p:nvSpPr>
        <p:spPr>
          <a:xfrm>
            <a:off x="879021" y="1550988"/>
            <a:ext cx="7791450" cy="4697412"/>
          </a:xfrm>
        </p:spPr>
        <p:txBody>
          <a:bodyPr>
            <a:normAutofit/>
          </a:bodyPr>
          <a:lstStyle/>
          <a:p>
            <a:pPr>
              <a:defRPr/>
            </a:pPr>
            <a:r>
              <a:rPr lang="en-US" sz="2800" dirty="0"/>
              <a:t>Translating broad organizational goals and objective into specific individual objectives</a:t>
            </a:r>
          </a:p>
          <a:p>
            <a:pPr>
              <a:defRPr/>
            </a:pPr>
            <a:r>
              <a:rPr lang="en-US" sz="2800" dirty="0"/>
              <a:t>Superior and subordinate should have common understanding of goals and objectives</a:t>
            </a:r>
          </a:p>
          <a:p>
            <a:pPr lvl="1">
              <a:defRPr/>
            </a:pPr>
            <a:r>
              <a:rPr lang="en-US" sz="2400" dirty="0"/>
              <a:t>They meet to establish objectives  for the subordinate’s attention over six month or a year</a:t>
            </a:r>
          </a:p>
          <a:p>
            <a:pPr>
              <a:defRPr/>
            </a:pPr>
            <a:r>
              <a:rPr lang="en-US" sz="2800" dirty="0"/>
              <a:t>S.M.A.R.T Objectives</a:t>
            </a:r>
          </a:p>
          <a:p>
            <a:pPr lvl="1">
              <a:buFont typeface="Verdana" panose="020B0604030504040204" pitchFamily="34" charset="0"/>
              <a:buNone/>
              <a:defRPr/>
            </a:pPr>
            <a:r>
              <a:rPr lang="en-US" sz="2400" dirty="0"/>
              <a:t>( </a:t>
            </a:r>
            <a:r>
              <a:rPr lang="en-US" sz="2400" b="1" dirty="0"/>
              <a:t>S</a:t>
            </a:r>
            <a:r>
              <a:rPr lang="en-US" sz="2400" dirty="0"/>
              <a:t>pecific, </a:t>
            </a:r>
            <a:r>
              <a:rPr lang="en-US" sz="2400" b="1" dirty="0"/>
              <a:t>M</a:t>
            </a:r>
            <a:r>
              <a:rPr lang="en-US" sz="2400" dirty="0"/>
              <a:t>easurable, </a:t>
            </a:r>
            <a:r>
              <a:rPr lang="en-US" sz="2400" b="1" dirty="0"/>
              <a:t>A</a:t>
            </a:r>
            <a:r>
              <a:rPr lang="en-US" sz="2400" dirty="0"/>
              <a:t>ttainable, </a:t>
            </a:r>
            <a:r>
              <a:rPr lang="en-US" sz="2400" b="1" dirty="0"/>
              <a:t>R</a:t>
            </a:r>
            <a:r>
              <a:rPr lang="en-US" sz="2400" dirty="0"/>
              <a:t>ealistic/Relevant, </a:t>
            </a:r>
            <a:r>
              <a:rPr lang="en-US" sz="2400" b="1" dirty="0"/>
              <a:t>T</a:t>
            </a:r>
            <a:r>
              <a:rPr lang="en-US" sz="2400" dirty="0"/>
              <a:t>ime-Bound)</a:t>
            </a:r>
          </a:p>
          <a:p>
            <a:pPr>
              <a:defRPr/>
            </a:pPr>
            <a:r>
              <a:rPr lang="en-US" sz="2800" dirty="0"/>
              <a:t>Evaluation of subordinate’s success at the end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7655DF5-B296-4053-9FF2-BF25A7FA869D}"/>
              </a:ext>
            </a:extLst>
          </p:cNvPr>
          <p:cNvSpPr>
            <a:spLocks noGrp="1" noChangeArrowheads="1"/>
          </p:cNvSpPr>
          <p:nvPr>
            <p:ph type="title" idx="4294967295"/>
          </p:nvPr>
        </p:nvSpPr>
        <p:spPr>
          <a:xfrm>
            <a:off x="1184276" y="274638"/>
            <a:ext cx="6269718" cy="1143000"/>
          </a:xfrm>
        </p:spPr>
        <p:txBody>
          <a:bodyPr/>
          <a:lstStyle/>
          <a:p>
            <a:pPr>
              <a:defRPr/>
            </a:pPr>
            <a:r>
              <a:rPr lang="en-US" b="1" dirty="0"/>
              <a:t>Forecasting</a:t>
            </a:r>
          </a:p>
        </p:txBody>
      </p:sp>
      <p:sp>
        <p:nvSpPr>
          <p:cNvPr id="46083" name="Rectangle 3">
            <a:extLst>
              <a:ext uri="{FF2B5EF4-FFF2-40B4-BE49-F238E27FC236}">
                <a16:creationId xmlns:a16="http://schemas.microsoft.com/office/drawing/2014/main" id="{797E3794-B7A2-4691-AB86-15B053F78B50}"/>
              </a:ext>
            </a:extLst>
          </p:cNvPr>
          <p:cNvSpPr>
            <a:spLocks noGrp="1" noChangeArrowheads="1"/>
          </p:cNvSpPr>
          <p:nvPr>
            <p:ph idx="4294967295"/>
          </p:nvPr>
        </p:nvSpPr>
        <p:spPr>
          <a:xfrm>
            <a:off x="601662" y="1551214"/>
            <a:ext cx="8076974" cy="4653643"/>
          </a:xfrm>
        </p:spPr>
        <p:txBody>
          <a:bodyPr>
            <a:normAutofit lnSpcReduction="10000"/>
          </a:bodyPr>
          <a:lstStyle/>
          <a:p>
            <a:pPr>
              <a:lnSpc>
                <a:spcPct val="90000"/>
              </a:lnSpc>
            </a:pPr>
            <a:r>
              <a:rPr lang="en-US" altLang="en-US" sz="2800" dirty="0">
                <a:solidFill>
                  <a:schemeClr val="tx1"/>
                </a:solidFill>
              </a:rPr>
              <a:t>Essential preliminary to effective planning</a:t>
            </a:r>
          </a:p>
          <a:p>
            <a:pPr>
              <a:lnSpc>
                <a:spcPct val="90000"/>
              </a:lnSpc>
            </a:pPr>
            <a:r>
              <a:rPr lang="en-US" altLang="en-US" sz="2800" dirty="0">
                <a:solidFill>
                  <a:schemeClr val="tx1"/>
                </a:solidFill>
              </a:rPr>
              <a:t>Planning provides the strategies, given certain forecasts, and forecasting estimates the results, given the plan.</a:t>
            </a:r>
          </a:p>
          <a:p>
            <a:pPr>
              <a:lnSpc>
                <a:spcPct val="90000"/>
              </a:lnSpc>
            </a:pPr>
            <a:r>
              <a:rPr lang="en-US" altLang="en-US" sz="2800" dirty="0">
                <a:solidFill>
                  <a:schemeClr val="tx1"/>
                </a:solidFill>
              </a:rPr>
              <a:t>Planning is what the organization out to do, and forecasting relates to what happens if the firm tries to implement given strategies in a possible environment.</a:t>
            </a:r>
          </a:p>
          <a:p>
            <a:r>
              <a:rPr lang="en-US" altLang="en-US" sz="2800" dirty="0">
                <a:highlight>
                  <a:srgbClr val="FFFF00"/>
                </a:highlight>
              </a:rPr>
              <a:t>Engineering manager must be concerned with both future markets and future technology, and must therefore understand both sales and technological forecasting.</a:t>
            </a:r>
          </a:p>
          <a:p>
            <a:pPr>
              <a:lnSpc>
                <a:spcPct val="90000"/>
              </a:lnSpc>
            </a:pPr>
            <a:endParaRPr lang="en-US" altLang="en-US" sz="2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B7350-6089-42DC-B319-89662BB2FA50}"/>
              </a:ext>
            </a:extLst>
          </p:cNvPr>
          <p:cNvSpPr>
            <a:spLocks noGrp="1"/>
          </p:cNvSpPr>
          <p:nvPr>
            <p:ph sz="half" idx="4294967295"/>
          </p:nvPr>
        </p:nvSpPr>
        <p:spPr>
          <a:xfrm>
            <a:off x="444500" y="686329"/>
            <a:ext cx="8254999" cy="1684337"/>
          </a:xfrm>
        </p:spPr>
        <p:txBody>
          <a:bodyPr>
            <a:normAutofit fontScale="92500" lnSpcReduction="20000"/>
          </a:bodyPr>
          <a:lstStyle/>
          <a:p>
            <a:pPr>
              <a:defRPr/>
            </a:pPr>
            <a:r>
              <a:rPr lang="en-US" sz="2800" dirty="0"/>
              <a:t>Planning provides method for identifying objectives and designing a sequence of programs and activities to achieve objectives.</a:t>
            </a:r>
          </a:p>
          <a:p>
            <a:pPr>
              <a:defRPr/>
            </a:pPr>
            <a:r>
              <a:rPr lang="en-US" sz="2800" dirty="0"/>
              <a:t>Amos and </a:t>
            </a:r>
            <a:r>
              <a:rPr lang="en-US" sz="2800" dirty="0" err="1"/>
              <a:t>Sarchet</a:t>
            </a:r>
            <a:r>
              <a:rPr lang="en-US" sz="2800" dirty="0"/>
              <a:t> define planning as deciding in advance </a:t>
            </a:r>
            <a:r>
              <a:rPr lang="en-US" sz="2800" dirty="0">
                <a:solidFill>
                  <a:schemeClr val="accent3"/>
                </a:solidFill>
              </a:rPr>
              <a:t>what</a:t>
            </a:r>
            <a:r>
              <a:rPr lang="en-US" sz="2800" dirty="0"/>
              <a:t> to do, </a:t>
            </a:r>
            <a:r>
              <a:rPr lang="en-US" sz="2800" dirty="0">
                <a:solidFill>
                  <a:schemeClr val="accent3"/>
                </a:solidFill>
              </a:rPr>
              <a:t>how</a:t>
            </a:r>
            <a:r>
              <a:rPr lang="en-US" sz="2800" dirty="0"/>
              <a:t> to do it, </a:t>
            </a:r>
            <a:r>
              <a:rPr lang="en-US" sz="2800" dirty="0">
                <a:solidFill>
                  <a:schemeClr val="accent3"/>
                </a:solidFill>
              </a:rPr>
              <a:t>when</a:t>
            </a:r>
            <a:r>
              <a:rPr lang="en-US" sz="2800" dirty="0"/>
              <a:t> to do it, and </a:t>
            </a:r>
            <a:r>
              <a:rPr lang="en-US" sz="2800" dirty="0">
                <a:solidFill>
                  <a:schemeClr val="accent3"/>
                </a:solidFill>
              </a:rPr>
              <a:t>who</a:t>
            </a:r>
            <a:r>
              <a:rPr lang="en-US" sz="2800" dirty="0"/>
              <a:t> is to do it.</a:t>
            </a:r>
          </a:p>
        </p:txBody>
      </p:sp>
      <p:pic>
        <p:nvPicPr>
          <p:cNvPr id="8" name="Picture 7">
            <a:extLst>
              <a:ext uri="{FF2B5EF4-FFF2-40B4-BE49-F238E27FC236}">
                <a16:creationId xmlns:a16="http://schemas.microsoft.com/office/drawing/2014/main" id="{FC6E6DE2-84F9-49BC-9FA5-3E24C19F44E3}"/>
              </a:ext>
            </a:extLst>
          </p:cNvPr>
          <p:cNvPicPr>
            <a:picLocks noChangeAspect="1"/>
          </p:cNvPicPr>
          <p:nvPr/>
        </p:nvPicPr>
        <p:blipFill rotWithShape="1">
          <a:blip r:embed="rId3">
            <a:extLst>
              <a:ext uri="{28A0092B-C50C-407E-A947-70E740481C1C}">
                <a14:useLocalDpi xmlns:a14="http://schemas.microsoft.com/office/drawing/2010/main" val="0"/>
              </a:ext>
            </a:extLst>
          </a:blip>
          <a:srcRect l="2592" t="19433" r="4537" b="29992"/>
          <a:stretch/>
        </p:blipFill>
        <p:spPr>
          <a:xfrm>
            <a:off x="325967" y="2489729"/>
            <a:ext cx="8492066" cy="308186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CFCB3B6-FDA5-4D79-96D1-3CC5EDF5DA57}"/>
              </a:ext>
            </a:extLst>
          </p:cNvPr>
          <p:cNvSpPr>
            <a:spLocks noGrp="1" noChangeArrowheads="1"/>
          </p:cNvSpPr>
          <p:nvPr>
            <p:ph type="title" idx="4294967295"/>
          </p:nvPr>
        </p:nvSpPr>
        <p:spPr>
          <a:xfrm>
            <a:off x="1203325" y="274638"/>
            <a:ext cx="7940675" cy="1143000"/>
          </a:xfrm>
        </p:spPr>
        <p:txBody>
          <a:bodyPr/>
          <a:lstStyle/>
          <a:p>
            <a:pPr>
              <a:defRPr/>
            </a:pPr>
            <a:r>
              <a:rPr lang="en-US" dirty="0"/>
              <a:t>Why Forecasting?</a:t>
            </a:r>
          </a:p>
        </p:txBody>
      </p:sp>
      <p:sp>
        <p:nvSpPr>
          <p:cNvPr id="48131" name="Rectangle 3">
            <a:extLst>
              <a:ext uri="{FF2B5EF4-FFF2-40B4-BE49-F238E27FC236}">
                <a16:creationId xmlns:a16="http://schemas.microsoft.com/office/drawing/2014/main" id="{1DE22528-7F64-4071-9547-980654B01D58}"/>
              </a:ext>
            </a:extLst>
          </p:cNvPr>
          <p:cNvSpPr>
            <a:spLocks noGrp="1" noChangeArrowheads="1"/>
          </p:cNvSpPr>
          <p:nvPr>
            <p:ph idx="4294967295"/>
          </p:nvPr>
        </p:nvSpPr>
        <p:spPr>
          <a:xfrm>
            <a:off x="451078" y="1592035"/>
            <a:ext cx="7656057" cy="4052207"/>
          </a:xfrm>
        </p:spPr>
        <p:txBody>
          <a:bodyPr>
            <a:normAutofit/>
          </a:bodyPr>
          <a:lstStyle/>
          <a:p>
            <a:r>
              <a:rPr lang="en-US" altLang="en-US" sz="2800" dirty="0"/>
              <a:t>New facility planning</a:t>
            </a:r>
          </a:p>
          <a:p>
            <a:r>
              <a:rPr lang="en-US" altLang="en-US" sz="2800" dirty="0"/>
              <a:t>Production planning</a:t>
            </a:r>
          </a:p>
          <a:p>
            <a:r>
              <a:rPr lang="en-US" altLang="en-US" sz="2800" dirty="0"/>
              <a:t>Work force scheduling</a:t>
            </a:r>
          </a:p>
        </p:txBody>
      </p:sp>
      <p:pic>
        <p:nvPicPr>
          <p:cNvPr id="3" name="Picture 2">
            <a:extLst>
              <a:ext uri="{FF2B5EF4-FFF2-40B4-BE49-F238E27FC236}">
                <a16:creationId xmlns:a16="http://schemas.microsoft.com/office/drawing/2014/main" id="{01D98FE7-699F-47B9-BEF6-2879585C7F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4072" y="3448696"/>
            <a:ext cx="5608864" cy="236994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50">
            <a:extLst>
              <a:ext uri="{FF2B5EF4-FFF2-40B4-BE49-F238E27FC236}">
                <a16:creationId xmlns:a16="http://schemas.microsoft.com/office/drawing/2014/main" id="{FDB788A8-21C4-4510-BF60-4B66E3FF7B7E}"/>
              </a:ext>
            </a:extLst>
          </p:cNvPr>
          <p:cNvSpPr>
            <a:spLocks noGrp="1" noChangeArrowheads="1"/>
          </p:cNvSpPr>
          <p:nvPr>
            <p:ph type="title"/>
          </p:nvPr>
        </p:nvSpPr>
        <p:spPr/>
        <p:txBody>
          <a:bodyPr/>
          <a:lstStyle/>
          <a:p>
            <a:pPr>
              <a:defRPr/>
            </a:pPr>
            <a:r>
              <a:rPr lang="en-US"/>
              <a:t>Long Range Forecasts</a:t>
            </a:r>
          </a:p>
        </p:txBody>
      </p:sp>
      <p:sp>
        <p:nvSpPr>
          <p:cNvPr id="49155" name="Rectangle 2051">
            <a:extLst>
              <a:ext uri="{FF2B5EF4-FFF2-40B4-BE49-F238E27FC236}">
                <a16:creationId xmlns:a16="http://schemas.microsoft.com/office/drawing/2014/main" id="{31DD4285-5692-489A-AB10-5B7A9F2DCDD7}"/>
              </a:ext>
            </a:extLst>
          </p:cNvPr>
          <p:cNvSpPr>
            <a:spLocks noGrp="1" noChangeArrowheads="1"/>
          </p:cNvSpPr>
          <p:nvPr>
            <p:ph type="body" idx="1"/>
          </p:nvPr>
        </p:nvSpPr>
        <p:spPr/>
        <p:txBody>
          <a:bodyPr>
            <a:normAutofit/>
          </a:bodyPr>
          <a:lstStyle/>
          <a:p>
            <a:r>
              <a:rPr lang="en-US" altLang="en-US" sz="3200" dirty="0"/>
              <a:t>Design new products</a:t>
            </a:r>
          </a:p>
          <a:p>
            <a:r>
              <a:rPr lang="en-US" altLang="en-US" sz="3200" dirty="0"/>
              <a:t>Determine capacity for new product</a:t>
            </a:r>
          </a:p>
          <a:p>
            <a:r>
              <a:rPr lang="en-US" altLang="en-US" sz="3200" dirty="0"/>
              <a:t>Long range supply of materials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BA69FB63-CC04-487B-AE55-1C5F32868930}"/>
              </a:ext>
            </a:extLst>
          </p:cNvPr>
          <p:cNvSpPr>
            <a:spLocks noGrp="1" noChangeArrowheads="1"/>
          </p:cNvSpPr>
          <p:nvPr>
            <p:ph type="title"/>
          </p:nvPr>
        </p:nvSpPr>
        <p:spPr/>
        <p:txBody>
          <a:bodyPr/>
          <a:lstStyle/>
          <a:p>
            <a:pPr>
              <a:defRPr/>
            </a:pPr>
            <a:r>
              <a:rPr lang="en-US"/>
              <a:t>Short Range Forecasts</a:t>
            </a:r>
          </a:p>
        </p:txBody>
      </p:sp>
      <p:sp>
        <p:nvSpPr>
          <p:cNvPr id="50179" name="Rectangle 1027">
            <a:extLst>
              <a:ext uri="{FF2B5EF4-FFF2-40B4-BE49-F238E27FC236}">
                <a16:creationId xmlns:a16="http://schemas.microsoft.com/office/drawing/2014/main" id="{74137CB0-B503-40AA-ABA8-6B3C6FCBF91B}"/>
              </a:ext>
            </a:extLst>
          </p:cNvPr>
          <p:cNvSpPr>
            <a:spLocks noGrp="1" noChangeArrowheads="1"/>
          </p:cNvSpPr>
          <p:nvPr>
            <p:ph type="body" idx="1"/>
          </p:nvPr>
        </p:nvSpPr>
        <p:spPr/>
        <p:txBody>
          <a:bodyPr>
            <a:normAutofit/>
          </a:bodyPr>
          <a:lstStyle/>
          <a:p>
            <a:pPr>
              <a:lnSpc>
                <a:spcPct val="90000"/>
              </a:lnSpc>
            </a:pPr>
            <a:r>
              <a:rPr lang="en-US" altLang="en-US" sz="2800" dirty="0"/>
              <a:t>Amount of inventory for next month</a:t>
            </a:r>
          </a:p>
          <a:p>
            <a:pPr>
              <a:lnSpc>
                <a:spcPct val="90000"/>
              </a:lnSpc>
            </a:pPr>
            <a:r>
              <a:rPr lang="en-US" altLang="en-US" sz="2800" dirty="0"/>
              <a:t>Amount of product to produce next week</a:t>
            </a:r>
          </a:p>
          <a:p>
            <a:pPr>
              <a:lnSpc>
                <a:spcPct val="90000"/>
              </a:lnSpc>
            </a:pPr>
            <a:r>
              <a:rPr lang="en-US" altLang="en-US" sz="2800" dirty="0"/>
              <a:t>How much raw material delivered next week</a:t>
            </a:r>
          </a:p>
          <a:p>
            <a:pPr>
              <a:lnSpc>
                <a:spcPct val="90000"/>
              </a:lnSpc>
            </a:pPr>
            <a:r>
              <a:rPr lang="en-US" altLang="en-US" sz="2800" dirty="0"/>
              <a:t>Workers schedule next week</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F5BFD9E-D059-4476-B655-27A1593AA162}"/>
              </a:ext>
            </a:extLst>
          </p:cNvPr>
          <p:cNvSpPr>
            <a:spLocks noGrp="1"/>
          </p:cNvSpPr>
          <p:nvPr>
            <p:ph type="title" idx="4294967295"/>
          </p:nvPr>
        </p:nvSpPr>
        <p:spPr>
          <a:xfrm>
            <a:off x="1644650" y="277813"/>
            <a:ext cx="7499350" cy="1143000"/>
          </a:xfrm>
        </p:spPr>
        <p:txBody>
          <a:bodyPr/>
          <a:lstStyle/>
          <a:p>
            <a:pPr>
              <a:defRPr/>
            </a:pPr>
            <a:r>
              <a:rPr lang="en-US" dirty="0"/>
              <a:t>Forecasting Methods</a:t>
            </a:r>
          </a:p>
        </p:txBody>
      </p:sp>
      <p:sp>
        <p:nvSpPr>
          <p:cNvPr id="5" name="Rectangle 4">
            <a:extLst>
              <a:ext uri="{FF2B5EF4-FFF2-40B4-BE49-F238E27FC236}">
                <a16:creationId xmlns:a16="http://schemas.microsoft.com/office/drawing/2014/main" id="{338BDEBC-F48A-4FE3-A2B1-2D8A0444B58A}"/>
              </a:ext>
            </a:extLst>
          </p:cNvPr>
          <p:cNvSpPr/>
          <p:nvPr/>
        </p:nvSpPr>
        <p:spPr>
          <a:xfrm>
            <a:off x="1431925" y="1828800"/>
            <a:ext cx="2981325" cy="53657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dirty="0"/>
              <a:t>Qualitative Methods</a:t>
            </a:r>
          </a:p>
        </p:txBody>
      </p:sp>
      <p:sp>
        <p:nvSpPr>
          <p:cNvPr id="6" name="Rectangle 5">
            <a:extLst>
              <a:ext uri="{FF2B5EF4-FFF2-40B4-BE49-F238E27FC236}">
                <a16:creationId xmlns:a16="http://schemas.microsoft.com/office/drawing/2014/main" id="{11621227-F822-43D1-BFD8-056A95544181}"/>
              </a:ext>
            </a:extLst>
          </p:cNvPr>
          <p:cNvSpPr/>
          <p:nvPr/>
        </p:nvSpPr>
        <p:spPr>
          <a:xfrm>
            <a:off x="5440363" y="1822450"/>
            <a:ext cx="2968625" cy="52387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dirty="0"/>
              <a:t>Quantitative Methods</a:t>
            </a:r>
          </a:p>
        </p:txBody>
      </p:sp>
      <p:sp>
        <p:nvSpPr>
          <p:cNvPr id="8" name="Rectangle 7">
            <a:extLst>
              <a:ext uri="{FF2B5EF4-FFF2-40B4-BE49-F238E27FC236}">
                <a16:creationId xmlns:a16="http://schemas.microsoft.com/office/drawing/2014/main" id="{CDCDB15C-7132-4B83-B2D5-6751D0C69B38}"/>
              </a:ext>
            </a:extLst>
          </p:cNvPr>
          <p:cNvSpPr/>
          <p:nvPr/>
        </p:nvSpPr>
        <p:spPr>
          <a:xfrm>
            <a:off x="1630363" y="2901950"/>
            <a:ext cx="2908300" cy="56356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Jury of Executive Opinion</a:t>
            </a:r>
          </a:p>
        </p:txBody>
      </p:sp>
      <p:sp>
        <p:nvSpPr>
          <p:cNvPr id="9" name="Rectangle 8">
            <a:extLst>
              <a:ext uri="{FF2B5EF4-FFF2-40B4-BE49-F238E27FC236}">
                <a16:creationId xmlns:a16="http://schemas.microsoft.com/office/drawing/2014/main" id="{FE3734CD-0389-4B62-83B2-109A1BB79F41}"/>
              </a:ext>
            </a:extLst>
          </p:cNvPr>
          <p:cNvSpPr/>
          <p:nvPr/>
        </p:nvSpPr>
        <p:spPr>
          <a:xfrm>
            <a:off x="1649413" y="3697288"/>
            <a:ext cx="2365375" cy="47783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Delphi Method</a:t>
            </a:r>
          </a:p>
        </p:txBody>
      </p:sp>
      <p:sp>
        <p:nvSpPr>
          <p:cNvPr id="10" name="Rectangle 9">
            <a:extLst>
              <a:ext uri="{FF2B5EF4-FFF2-40B4-BE49-F238E27FC236}">
                <a16:creationId xmlns:a16="http://schemas.microsoft.com/office/drawing/2014/main" id="{2AD2A845-5393-4E41-B33F-495FC7784B18}"/>
              </a:ext>
            </a:extLst>
          </p:cNvPr>
          <p:cNvSpPr/>
          <p:nvPr/>
        </p:nvSpPr>
        <p:spPr>
          <a:xfrm>
            <a:off x="1663700" y="4465638"/>
            <a:ext cx="2365375" cy="4445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Sales Force Composite</a:t>
            </a:r>
          </a:p>
        </p:txBody>
      </p:sp>
      <p:sp>
        <p:nvSpPr>
          <p:cNvPr id="11" name="Rectangle 10">
            <a:extLst>
              <a:ext uri="{FF2B5EF4-FFF2-40B4-BE49-F238E27FC236}">
                <a16:creationId xmlns:a16="http://schemas.microsoft.com/office/drawing/2014/main" id="{5280E6E5-8470-4538-911A-ADE19CD0AB89}"/>
              </a:ext>
            </a:extLst>
          </p:cNvPr>
          <p:cNvSpPr/>
          <p:nvPr/>
        </p:nvSpPr>
        <p:spPr>
          <a:xfrm>
            <a:off x="1655763" y="5187950"/>
            <a:ext cx="2366962" cy="4445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Users’ Expectation</a:t>
            </a:r>
          </a:p>
        </p:txBody>
      </p:sp>
      <p:sp>
        <p:nvSpPr>
          <p:cNvPr id="13" name="Rectangle 12">
            <a:extLst>
              <a:ext uri="{FF2B5EF4-FFF2-40B4-BE49-F238E27FC236}">
                <a16:creationId xmlns:a16="http://schemas.microsoft.com/office/drawing/2014/main" id="{9E246325-761C-409A-9AC1-86664E3E99D0}"/>
              </a:ext>
            </a:extLst>
          </p:cNvPr>
          <p:cNvSpPr/>
          <p:nvPr/>
        </p:nvSpPr>
        <p:spPr>
          <a:xfrm>
            <a:off x="5578475" y="2955925"/>
            <a:ext cx="2366963" cy="58261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Simple Moving Average</a:t>
            </a:r>
          </a:p>
        </p:txBody>
      </p:sp>
      <p:sp>
        <p:nvSpPr>
          <p:cNvPr id="14" name="Rectangle 13">
            <a:extLst>
              <a:ext uri="{FF2B5EF4-FFF2-40B4-BE49-F238E27FC236}">
                <a16:creationId xmlns:a16="http://schemas.microsoft.com/office/drawing/2014/main" id="{325209A6-CE38-4143-BF72-38E8202210F7}"/>
              </a:ext>
            </a:extLst>
          </p:cNvPr>
          <p:cNvSpPr/>
          <p:nvPr/>
        </p:nvSpPr>
        <p:spPr>
          <a:xfrm>
            <a:off x="5532438" y="3763963"/>
            <a:ext cx="3133725" cy="49053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Weighted Moving Average</a:t>
            </a:r>
          </a:p>
        </p:txBody>
      </p:sp>
      <p:sp>
        <p:nvSpPr>
          <p:cNvPr id="15" name="Rectangle 14">
            <a:extLst>
              <a:ext uri="{FF2B5EF4-FFF2-40B4-BE49-F238E27FC236}">
                <a16:creationId xmlns:a16="http://schemas.microsoft.com/office/drawing/2014/main" id="{659CC842-E616-40AB-AE1F-5DFA79178A6B}"/>
              </a:ext>
            </a:extLst>
          </p:cNvPr>
          <p:cNvSpPr/>
          <p:nvPr/>
        </p:nvSpPr>
        <p:spPr>
          <a:xfrm>
            <a:off x="5546725" y="4471988"/>
            <a:ext cx="2365375" cy="47783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Exponential Smoothing</a:t>
            </a:r>
          </a:p>
        </p:txBody>
      </p:sp>
      <p:sp>
        <p:nvSpPr>
          <p:cNvPr id="17" name="Rectangle 16">
            <a:extLst>
              <a:ext uri="{FF2B5EF4-FFF2-40B4-BE49-F238E27FC236}">
                <a16:creationId xmlns:a16="http://schemas.microsoft.com/office/drawing/2014/main" id="{9D48E392-EC1D-4C37-8DA1-111D80C254ED}"/>
              </a:ext>
            </a:extLst>
          </p:cNvPr>
          <p:cNvSpPr/>
          <p:nvPr/>
        </p:nvSpPr>
        <p:spPr>
          <a:xfrm>
            <a:off x="5553075" y="5194300"/>
            <a:ext cx="2365375" cy="47783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Regression Models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5CD9-E04F-49EA-B8A9-12F061F79DB6}"/>
              </a:ext>
            </a:extLst>
          </p:cNvPr>
          <p:cNvSpPr>
            <a:spLocks noGrp="1"/>
          </p:cNvSpPr>
          <p:nvPr>
            <p:ph type="title"/>
          </p:nvPr>
        </p:nvSpPr>
        <p:spPr/>
        <p:txBody>
          <a:bodyPr/>
          <a:lstStyle/>
          <a:p>
            <a:pPr>
              <a:defRPr/>
            </a:pPr>
            <a:r>
              <a:rPr lang="en-US" dirty="0"/>
              <a:t>Qualitative Methods</a:t>
            </a:r>
          </a:p>
        </p:txBody>
      </p:sp>
      <p:sp>
        <p:nvSpPr>
          <p:cNvPr id="52227" name="Content Placeholder 2">
            <a:extLst>
              <a:ext uri="{FF2B5EF4-FFF2-40B4-BE49-F238E27FC236}">
                <a16:creationId xmlns:a16="http://schemas.microsoft.com/office/drawing/2014/main" id="{C6C29ECC-1699-435A-9AC8-3686CBF6D624}"/>
              </a:ext>
            </a:extLst>
          </p:cNvPr>
          <p:cNvSpPr>
            <a:spLocks noGrp="1"/>
          </p:cNvSpPr>
          <p:nvPr>
            <p:ph idx="1"/>
          </p:nvPr>
        </p:nvSpPr>
        <p:spPr/>
        <p:txBody>
          <a:bodyPr>
            <a:normAutofit/>
          </a:bodyPr>
          <a:lstStyle/>
          <a:p>
            <a:pPr>
              <a:buFont typeface="Wingdings 2" panose="05020102010507070707" pitchFamily="18" charset="2"/>
              <a:buNone/>
            </a:pPr>
            <a:r>
              <a:rPr lang="en-AU" altLang="en-US" sz="2800" b="1" dirty="0"/>
              <a:t>Jury of Executive Opinion</a:t>
            </a:r>
          </a:p>
          <a:p>
            <a:pPr marL="0" indent="0">
              <a:buNone/>
            </a:pPr>
            <a:r>
              <a:rPr lang="en-AU" altLang="en-US" sz="2800" dirty="0"/>
              <a:t>Senior managers draw upon their collective wisdom to map out future events. </a:t>
            </a:r>
          </a:p>
          <a:p>
            <a:pPr marL="0" indent="0">
              <a:buNone/>
            </a:pPr>
            <a:r>
              <a:rPr lang="en-US" altLang="en-US" sz="2800" dirty="0"/>
              <a:t>Managers from sales, marketing research, accounting, production &amp; advertising assemble to discuss their opinions on what will happen to sales in future.</a:t>
            </a:r>
            <a:endParaRPr lang="en-AU" alt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2">
            <a:extLst>
              <a:ext uri="{FF2B5EF4-FFF2-40B4-BE49-F238E27FC236}">
                <a16:creationId xmlns:a16="http://schemas.microsoft.com/office/drawing/2014/main" id="{AA6782A5-D266-4430-B0D3-3EF15D108469}"/>
              </a:ext>
            </a:extLst>
          </p:cNvPr>
          <p:cNvSpPr>
            <a:spLocks noGrp="1"/>
          </p:cNvSpPr>
          <p:nvPr>
            <p:ph idx="4294967295"/>
          </p:nvPr>
        </p:nvSpPr>
        <p:spPr>
          <a:xfrm>
            <a:off x="800100" y="857251"/>
            <a:ext cx="7543800" cy="4977448"/>
          </a:xfrm>
        </p:spPr>
        <p:txBody>
          <a:bodyPr>
            <a:normAutofit/>
          </a:bodyPr>
          <a:lstStyle/>
          <a:p>
            <a:pPr>
              <a:buFont typeface="Wingdings 2" panose="05020102010507070707" pitchFamily="18" charset="2"/>
              <a:buNone/>
            </a:pPr>
            <a:r>
              <a:rPr lang="en-AU" altLang="en-US" sz="3600" b="1" dirty="0"/>
              <a:t>The Delphi Method</a:t>
            </a:r>
          </a:p>
          <a:p>
            <a:r>
              <a:rPr lang="en-AU" altLang="en-US" sz="3600" dirty="0"/>
              <a:t>Drawing upon the group’s expertise by getting individual submissions, without the drawback of face to face meetings.</a:t>
            </a:r>
          </a:p>
          <a:p>
            <a:r>
              <a:rPr lang="en-US" altLang="en-US" sz="3600" dirty="0"/>
              <a:t>Used to make long-range projections by group of experts.  </a:t>
            </a:r>
          </a:p>
          <a:p>
            <a:r>
              <a:rPr lang="en-US" altLang="en-US" sz="3600" dirty="0"/>
              <a:t>Gather, evaluate, and summarize expert opinions as the basis for a forecast.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E9420-BB41-4AB7-9AD2-94221485EC40}"/>
              </a:ext>
            </a:extLst>
          </p:cNvPr>
          <p:cNvSpPr txBox="1"/>
          <p:nvPr/>
        </p:nvSpPr>
        <p:spPr>
          <a:xfrm>
            <a:off x="319314" y="885371"/>
            <a:ext cx="8621486" cy="5262979"/>
          </a:xfrm>
          <a:prstGeom prst="rect">
            <a:avLst/>
          </a:prstGeom>
          <a:noFill/>
        </p:spPr>
        <p:txBody>
          <a:bodyPr wrap="square">
            <a:spAutoFit/>
          </a:bodyPr>
          <a:lstStyle/>
          <a:p>
            <a:r>
              <a:rPr lang="en-US" altLang="en-US" sz="2800" dirty="0">
                <a:latin typeface="Arial" panose="020B0604020202020204" pitchFamily="34" charset="0"/>
              </a:rPr>
              <a:t>Multiple Round of Questionnaire to Panels: </a:t>
            </a:r>
          </a:p>
          <a:p>
            <a:pPr marL="514350" indent="-514350">
              <a:buFont typeface="+mj-lt"/>
              <a:buAutoNum type="arabicPeriod"/>
            </a:pPr>
            <a:r>
              <a:rPr lang="en-US" altLang="en-US" sz="2800" dirty="0">
                <a:latin typeface="Arial" panose="020B0604020202020204" pitchFamily="34" charset="0"/>
              </a:rPr>
              <a:t> Chose a facilitator </a:t>
            </a:r>
            <a:r>
              <a:rPr lang="en-US" altLang="en-US" sz="2800" i="1" dirty="0">
                <a:latin typeface="Arial" panose="020B0604020202020204" pitchFamily="34" charset="0"/>
              </a:rPr>
              <a:t>(coordinator, scrum master)</a:t>
            </a:r>
          </a:p>
          <a:p>
            <a:pPr marL="228600" indent="-228600">
              <a:buAutoNum type="arabicPeriod"/>
            </a:pPr>
            <a:r>
              <a:rPr lang="en-US" altLang="en-US" sz="2800" dirty="0">
                <a:latin typeface="Arial" panose="020B0604020202020204" pitchFamily="34" charset="0"/>
              </a:rPr>
              <a:t> Identify Experts </a:t>
            </a:r>
            <a:br>
              <a:rPr lang="en-US" altLang="en-US" sz="2800" dirty="0">
                <a:latin typeface="Arial" panose="020B0604020202020204" pitchFamily="34" charset="0"/>
              </a:rPr>
            </a:br>
            <a:r>
              <a:rPr lang="en-US" altLang="en-US" sz="2800" i="1" dirty="0">
                <a:latin typeface="Arial" panose="020B0604020202020204" pitchFamily="34" charset="0"/>
              </a:rPr>
              <a:t>(on topic, a designer, a Backend Developer, a Release Engineer, a load tester, a  PM)</a:t>
            </a:r>
          </a:p>
          <a:p>
            <a:pPr marL="228600" indent="-228600">
              <a:buAutoNum type="arabicPeriod"/>
            </a:pPr>
            <a:r>
              <a:rPr lang="en-US" altLang="en-US" sz="2800" dirty="0">
                <a:latin typeface="Arial" panose="020B0604020202020204" pitchFamily="34" charset="0"/>
              </a:rPr>
              <a:t> Define Problem clearly </a:t>
            </a:r>
            <a:br>
              <a:rPr lang="en-US" altLang="en-US" sz="2800" dirty="0">
                <a:latin typeface="Arial" panose="020B0604020202020204" pitchFamily="34" charset="0"/>
              </a:rPr>
            </a:br>
            <a:r>
              <a:rPr lang="en-US" altLang="en-US" sz="2800" i="1" dirty="0">
                <a:latin typeface="Arial" panose="020B0604020202020204" pitchFamily="34" charset="0"/>
              </a:rPr>
              <a:t>($ currency in mob banking)</a:t>
            </a:r>
          </a:p>
          <a:p>
            <a:pPr marL="228600" indent="-228600">
              <a:buAutoNum type="arabicPeriod"/>
            </a:pPr>
            <a:r>
              <a:rPr lang="en-US" altLang="en-US" sz="2800" dirty="0">
                <a:latin typeface="Arial" panose="020B0604020202020204" pitchFamily="34" charset="0"/>
              </a:rPr>
              <a:t> Send Questions to experts, multiple round, each round go deeper to problem or solutions on based on answer, more complex more rounds.</a:t>
            </a:r>
          </a:p>
          <a:p>
            <a:pPr marL="228600" indent="-228600">
              <a:buAutoNum type="arabicPeriod"/>
            </a:pPr>
            <a:r>
              <a:rPr lang="en-US" altLang="en-US" sz="2800" dirty="0">
                <a:latin typeface="Arial" panose="020B0604020202020204" pitchFamily="34" charset="0"/>
              </a:rPr>
              <a:t> Act on finding, put plans in place, to deal with future risks. The likelihood of impact in project.</a:t>
            </a:r>
          </a:p>
        </p:txBody>
      </p:sp>
    </p:spTree>
    <p:extLst>
      <p:ext uri="{BB962C8B-B14F-4D97-AF65-F5344CB8AC3E}">
        <p14:creationId xmlns:p14="http://schemas.microsoft.com/office/powerpoint/2010/main" val="479181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1BDE8-4EEF-400F-80F9-01ECD89C336C}"/>
              </a:ext>
            </a:extLst>
          </p:cNvPr>
          <p:cNvPicPr>
            <a:picLocks noChangeAspect="1"/>
          </p:cNvPicPr>
          <p:nvPr/>
        </p:nvPicPr>
        <p:blipFill rotWithShape="1">
          <a:blip r:embed="rId3">
            <a:extLst>
              <a:ext uri="{28A0092B-C50C-407E-A947-70E740481C1C}">
                <a14:useLocalDpi xmlns:a14="http://schemas.microsoft.com/office/drawing/2010/main" val="0"/>
              </a:ext>
            </a:extLst>
          </a:blip>
          <a:srcRect l="4286" t="12143" r="4910" b="12500"/>
          <a:stretch/>
        </p:blipFill>
        <p:spPr>
          <a:xfrm>
            <a:off x="233332" y="897255"/>
            <a:ext cx="8677336" cy="50634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Content Placeholder 2">
            <a:extLst>
              <a:ext uri="{FF2B5EF4-FFF2-40B4-BE49-F238E27FC236}">
                <a16:creationId xmlns:a16="http://schemas.microsoft.com/office/drawing/2014/main" id="{1FC32465-0F11-4127-95ED-DD17482CDE9C}"/>
              </a:ext>
            </a:extLst>
          </p:cNvPr>
          <p:cNvSpPr>
            <a:spLocks noGrp="1"/>
          </p:cNvSpPr>
          <p:nvPr>
            <p:ph idx="4294967295"/>
          </p:nvPr>
        </p:nvSpPr>
        <p:spPr>
          <a:xfrm>
            <a:off x="493939" y="918800"/>
            <a:ext cx="8156121" cy="4022725"/>
          </a:xfrm>
        </p:spPr>
        <p:txBody>
          <a:bodyPr>
            <a:normAutofit fontScale="92500" lnSpcReduction="10000"/>
          </a:bodyPr>
          <a:lstStyle/>
          <a:p>
            <a:pPr>
              <a:buFont typeface="Wingdings 2" panose="05020102010507070707" pitchFamily="18" charset="2"/>
              <a:buNone/>
            </a:pPr>
            <a:r>
              <a:rPr lang="en-US" altLang="en-US" sz="3600" dirty="0"/>
              <a:t>Users’ Expectation</a:t>
            </a:r>
          </a:p>
          <a:p>
            <a:r>
              <a:rPr lang="en-US" altLang="en-US" sz="3600" dirty="0"/>
              <a:t>Ask the customers to project their needs for the future period.</a:t>
            </a:r>
          </a:p>
          <a:p>
            <a:r>
              <a:rPr lang="en-US" altLang="en-US" sz="3600" dirty="0"/>
              <a:t>Applicable to situations in which potential purchasers are well defined and limited in number, such as industrial markets.</a:t>
            </a:r>
          </a:p>
          <a:p>
            <a:r>
              <a:rPr lang="en-US" altLang="en-US" sz="3600" dirty="0"/>
              <a:t>Forecast survey of a limited and well-defined group of buyers.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345C33-7E11-429D-B73F-0152B295D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8578"/>
            <a:ext cx="8903970" cy="6443691"/>
          </a:xfrm>
          <a:prstGeom prst="rect">
            <a:avLst/>
          </a:prstGeom>
        </p:spPr>
      </p:pic>
    </p:spTree>
    <p:extLst>
      <p:ext uri="{BB962C8B-B14F-4D97-AF65-F5344CB8AC3E}">
        <p14:creationId xmlns:p14="http://schemas.microsoft.com/office/powerpoint/2010/main" val="98186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027">
            <a:extLst>
              <a:ext uri="{FF2B5EF4-FFF2-40B4-BE49-F238E27FC236}">
                <a16:creationId xmlns:a16="http://schemas.microsoft.com/office/drawing/2014/main" id="{0A0C9580-D885-4F53-99E4-EEF24552787B}"/>
              </a:ext>
            </a:extLst>
          </p:cNvPr>
          <p:cNvSpPr>
            <a:spLocks noGrp="1" noChangeArrowheads="1"/>
          </p:cNvSpPr>
          <p:nvPr>
            <p:ph idx="4294967295"/>
          </p:nvPr>
        </p:nvSpPr>
        <p:spPr>
          <a:xfrm>
            <a:off x="585787" y="1043264"/>
            <a:ext cx="7972425" cy="4535487"/>
          </a:xfrm>
        </p:spPr>
        <p:txBody>
          <a:bodyPr>
            <a:normAutofit/>
          </a:bodyPr>
          <a:lstStyle/>
          <a:p>
            <a:r>
              <a:rPr lang="en-US" altLang="en-US" sz="3200" dirty="0"/>
              <a:t>Planning involves</a:t>
            </a:r>
          </a:p>
          <a:p>
            <a:pPr lvl="1"/>
            <a:r>
              <a:rPr lang="en-US" altLang="en-US" sz="2800" dirty="0"/>
              <a:t>Defining the organization’s goals</a:t>
            </a:r>
          </a:p>
          <a:p>
            <a:pPr lvl="1"/>
            <a:r>
              <a:rPr lang="en-US" altLang="en-US" sz="2800" dirty="0"/>
              <a:t>Establishing the overall strategy for achieving these goals</a:t>
            </a:r>
          </a:p>
          <a:p>
            <a:pPr lvl="1"/>
            <a:r>
              <a:rPr lang="en-US" altLang="en-US" sz="2800" dirty="0"/>
              <a:t>Developing a set of procedures to integrate and coordinate actions </a:t>
            </a:r>
          </a:p>
          <a:p>
            <a:r>
              <a:rPr lang="en-US" altLang="en-US" sz="3200" dirty="0"/>
              <a:t>Planning is concerned with both ends (what is to be done) and means (how it is to be done)</a:t>
            </a:r>
            <a:endParaRPr lang="en-GB"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ox(in)">
                                      <p:cBhvr>
                                        <p:cTn id="7" dur="500"/>
                                        <p:tgtEl>
                                          <p:spTgt spid="37891">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7891">
                                            <p:txEl>
                                              <p:pRg st="1" end="1"/>
                                            </p:txEl>
                                          </p:spTgt>
                                        </p:tgtEl>
                                        <p:attrNameLst>
                                          <p:attrName>style.visibility</p:attrName>
                                        </p:attrNameLst>
                                      </p:cBhvr>
                                      <p:to>
                                        <p:strVal val="visible"/>
                                      </p:to>
                                    </p:set>
                                    <p:animEffect transition="in" filter="box(in)">
                                      <p:cBhvr>
                                        <p:cTn id="10" dur="500"/>
                                        <p:tgtEl>
                                          <p:spTgt spid="37891">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7891">
                                            <p:txEl>
                                              <p:pRg st="2" end="2"/>
                                            </p:txEl>
                                          </p:spTgt>
                                        </p:tgtEl>
                                        <p:attrNameLst>
                                          <p:attrName>style.visibility</p:attrName>
                                        </p:attrNameLst>
                                      </p:cBhvr>
                                      <p:to>
                                        <p:strVal val="visible"/>
                                      </p:to>
                                    </p:set>
                                    <p:animEffect transition="in" filter="box(in)">
                                      <p:cBhvr>
                                        <p:cTn id="13" dur="500"/>
                                        <p:tgtEl>
                                          <p:spTgt spid="37891">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7891">
                                            <p:txEl>
                                              <p:pRg st="3" end="3"/>
                                            </p:txEl>
                                          </p:spTgt>
                                        </p:tgtEl>
                                        <p:attrNameLst>
                                          <p:attrName>style.visibility</p:attrName>
                                        </p:attrNameLst>
                                      </p:cBhvr>
                                      <p:to>
                                        <p:strVal val="visible"/>
                                      </p:to>
                                    </p:set>
                                    <p:animEffect transition="in" filter="box(in)">
                                      <p:cBhvr>
                                        <p:cTn id="16" dur="500"/>
                                        <p:tgtEl>
                                          <p:spTgt spid="3789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7891">
                                            <p:txEl>
                                              <p:pRg st="4" end="4"/>
                                            </p:txEl>
                                          </p:spTgt>
                                        </p:tgtEl>
                                        <p:attrNameLst>
                                          <p:attrName>style.visibility</p:attrName>
                                        </p:attrNameLst>
                                      </p:cBhvr>
                                      <p:to>
                                        <p:strVal val="visible"/>
                                      </p:to>
                                    </p:set>
                                    <p:animEffect transition="in" filter="box(in)">
                                      <p:cBhvr>
                                        <p:cTn id="21" dur="500"/>
                                        <p:tgtEl>
                                          <p:spTgt spid="37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2392D60-C6FC-480E-8181-62A83DCE044A}"/>
              </a:ext>
            </a:extLst>
          </p:cNvPr>
          <p:cNvSpPr>
            <a:spLocks noGrp="1" noChangeArrowheads="1"/>
          </p:cNvSpPr>
          <p:nvPr>
            <p:ph type="title" idx="4294967295"/>
          </p:nvPr>
        </p:nvSpPr>
        <p:spPr>
          <a:xfrm>
            <a:off x="592137" y="296862"/>
            <a:ext cx="7959725" cy="590550"/>
          </a:xfrm>
        </p:spPr>
        <p:txBody>
          <a:bodyPr>
            <a:normAutofit fontScale="90000"/>
          </a:bodyPr>
          <a:lstStyle/>
          <a:p>
            <a:pPr>
              <a:defRPr/>
            </a:pPr>
            <a:r>
              <a:rPr lang="en-US" sz="4000" dirty="0"/>
              <a:t>Qualitative Methods</a:t>
            </a:r>
            <a:endParaRPr lang="en-US" dirty="0"/>
          </a:p>
        </p:txBody>
      </p:sp>
      <p:sp>
        <p:nvSpPr>
          <p:cNvPr id="56323" name="Rectangle 3">
            <a:extLst>
              <a:ext uri="{FF2B5EF4-FFF2-40B4-BE49-F238E27FC236}">
                <a16:creationId xmlns:a16="http://schemas.microsoft.com/office/drawing/2014/main" id="{7406215A-DDF5-4425-B988-9824FED4C233}"/>
              </a:ext>
            </a:extLst>
          </p:cNvPr>
          <p:cNvSpPr>
            <a:spLocks noGrp="1" noChangeArrowheads="1"/>
          </p:cNvSpPr>
          <p:nvPr>
            <p:ph idx="4294967295"/>
          </p:nvPr>
        </p:nvSpPr>
        <p:spPr>
          <a:xfrm>
            <a:off x="592137" y="1301295"/>
            <a:ext cx="7861300" cy="4800600"/>
          </a:xfrm>
        </p:spPr>
        <p:txBody>
          <a:bodyPr/>
          <a:lstStyle/>
          <a:p>
            <a:pPr>
              <a:lnSpc>
                <a:spcPct val="110000"/>
              </a:lnSpc>
              <a:buFont typeface="Wingdings 2" panose="05020102010507070707" pitchFamily="18" charset="2"/>
              <a:buNone/>
            </a:pPr>
            <a:r>
              <a:rPr lang="en-US" altLang="en-US" sz="2800" b="1" dirty="0"/>
              <a:t>Simple Moving Average</a:t>
            </a:r>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gn="ctr">
              <a:lnSpc>
                <a:spcPct val="80000"/>
              </a:lnSpc>
              <a:spcBef>
                <a:spcPct val="0"/>
              </a:spcBef>
              <a:buFont typeface="Wingdings 2" panose="05020102010507070707" pitchFamily="18" charset="2"/>
              <a:buNone/>
            </a:pPr>
            <a:r>
              <a:rPr lang="en-US" altLang="en-US" sz="2800" dirty="0"/>
              <a:t>F</a:t>
            </a:r>
            <a:r>
              <a:rPr lang="en-US" altLang="en-US" sz="1800" dirty="0"/>
              <a:t>2009</a:t>
            </a:r>
            <a:r>
              <a:rPr lang="en-US" altLang="en-US" sz="2800" dirty="0"/>
              <a:t>= </a:t>
            </a:r>
            <a:r>
              <a:rPr lang="en-US" altLang="en-US" sz="2400" u="sng" dirty="0"/>
              <a:t>1600+1200+1300+1100</a:t>
            </a:r>
          </a:p>
          <a:p>
            <a:pPr algn="ctr">
              <a:lnSpc>
                <a:spcPct val="80000"/>
              </a:lnSpc>
              <a:spcBef>
                <a:spcPct val="0"/>
              </a:spcBef>
              <a:buFont typeface="Wingdings 2" panose="05020102010507070707" pitchFamily="18" charset="2"/>
              <a:buNone/>
            </a:pPr>
            <a:r>
              <a:rPr lang="en-US" altLang="en-US" sz="2400" dirty="0"/>
              <a:t>                         4</a:t>
            </a:r>
          </a:p>
          <a:p>
            <a:pPr>
              <a:lnSpc>
                <a:spcPct val="80000"/>
              </a:lnSpc>
              <a:spcBef>
                <a:spcPct val="0"/>
              </a:spcBef>
              <a:buFont typeface="Wingdings 2" panose="05020102010507070707" pitchFamily="18" charset="2"/>
              <a:buNone/>
            </a:pPr>
            <a:endParaRPr lang="en-US" altLang="en-US" sz="2800" dirty="0"/>
          </a:p>
        </p:txBody>
      </p:sp>
      <p:graphicFrame>
        <p:nvGraphicFramePr>
          <p:cNvPr id="4" name="Table 3">
            <a:extLst>
              <a:ext uri="{FF2B5EF4-FFF2-40B4-BE49-F238E27FC236}">
                <a16:creationId xmlns:a16="http://schemas.microsoft.com/office/drawing/2014/main" id="{6ED42647-3695-41CE-94A1-4EF8C8360956}"/>
              </a:ext>
            </a:extLst>
          </p:cNvPr>
          <p:cNvGraphicFramePr>
            <a:graphicFrameLocks noGrp="1"/>
          </p:cNvGraphicFramePr>
          <p:nvPr>
            <p:extLst>
              <p:ext uri="{D42A27DB-BD31-4B8C-83A1-F6EECF244321}">
                <p14:modId xmlns:p14="http://schemas.microsoft.com/office/powerpoint/2010/main" val="3137238835"/>
              </p:ext>
            </p:extLst>
          </p:nvPr>
        </p:nvGraphicFramePr>
        <p:xfrm>
          <a:off x="1951492" y="4244182"/>
          <a:ext cx="5927725" cy="1036638"/>
        </p:xfrm>
        <a:graphic>
          <a:graphicData uri="http://schemas.openxmlformats.org/drawingml/2006/table">
            <a:tbl>
              <a:tblPr/>
              <a:tblGrid>
                <a:gridCol w="1185545">
                  <a:extLst>
                    <a:ext uri="{9D8B030D-6E8A-4147-A177-3AD203B41FA5}">
                      <a16:colId xmlns:a16="http://schemas.microsoft.com/office/drawing/2014/main" val="20000"/>
                    </a:ext>
                  </a:extLst>
                </a:gridCol>
                <a:gridCol w="1185545">
                  <a:extLst>
                    <a:ext uri="{9D8B030D-6E8A-4147-A177-3AD203B41FA5}">
                      <a16:colId xmlns:a16="http://schemas.microsoft.com/office/drawing/2014/main" val="20001"/>
                    </a:ext>
                  </a:extLst>
                </a:gridCol>
                <a:gridCol w="1185545">
                  <a:extLst>
                    <a:ext uri="{9D8B030D-6E8A-4147-A177-3AD203B41FA5}">
                      <a16:colId xmlns:a16="http://schemas.microsoft.com/office/drawing/2014/main" val="20002"/>
                    </a:ext>
                  </a:extLst>
                </a:gridCol>
                <a:gridCol w="1185545">
                  <a:extLst>
                    <a:ext uri="{9D8B030D-6E8A-4147-A177-3AD203B41FA5}">
                      <a16:colId xmlns:a16="http://schemas.microsoft.com/office/drawing/2014/main" val="20003"/>
                    </a:ext>
                  </a:extLst>
                </a:gridCol>
                <a:gridCol w="1185545">
                  <a:extLst>
                    <a:ext uri="{9D8B030D-6E8A-4147-A177-3AD203B41FA5}">
                      <a16:colId xmlns:a16="http://schemas.microsoft.com/office/drawing/2014/main" val="20004"/>
                    </a:ext>
                  </a:extLst>
                </a:gridCol>
              </a:tblGrid>
              <a:tr h="518319">
                <a:tc>
                  <a:txBody>
                    <a:bodyPr/>
                    <a:lstStyle/>
                    <a:p>
                      <a:pPr algn="r" fontAlgn="b"/>
                      <a:r>
                        <a:rPr lang="en-US" sz="2800" b="0" i="0" u="none" strike="noStrike" dirty="0">
                          <a:solidFill>
                            <a:srgbClr val="000000"/>
                          </a:solidFill>
                          <a:latin typeface="Calibri"/>
                        </a:rPr>
                        <a:t>2005</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latin typeface="Calibri"/>
                        </a:rPr>
                        <a:t>2006</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latin typeface="Calibri"/>
                        </a:rPr>
                        <a:t>2007</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latin typeface="Calibri"/>
                        </a:rPr>
                        <a:t>2008</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chemeClr val="accent5">
                              <a:lumMod val="75000"/>
                            </a:schemeClr>
                          </a:solidFill>
                          <a:highlight>
                            <a:srgbClr val="FFFF00"/>
                          </a:highlight>
                          <a:latin typeface="Calibri"/>
                        </a:rPr>
                        <a:t>2009</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8319">
                <a:tc>
                  <a:txBody>
                    <a:bodyPr/>
                    <a:lstStyle/>
                    <a:p>
                      <a:pPr algn="r" fontAlgn="b"/>
                      <a:r>
                        <a:rPr lang="en-US" sz="2800" b="0" i="0" u="none" strike="noStrike" dirty="0">
                          <a:solidFill>
                            <a:srgbClr val="000000"/>
                          </a:solidFill>
                          <a:latin typeface="Calibri"/>
                        </a:rPr>
                        <a:t>1100</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latin typeface="Calibri"/>
                        </a:rPr>
                        <a:t>1300</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latin typeface="Calibri"/>
                        </a:rPr>
                        <a:t>1200</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latin typeface="Calibri"/>
                        </a:rPr>
                        <a:t>1600</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chemeClr val="accent5">
                              <a:lumMod val="75000"/>
                            </a:schemeClr>
                          </a:solidFill>
                          <a:highlight>
                            <a:srgbClr val="FFFF00"/>
                          </a:highlight>
                          <a:latin typeface="Calibri"/>
                        </a:rPr>
                        <a:t>1300</a:t>
                      </a:r>
                    </a:p>
                  </a:txBody>
                  <a:tcPr marL="9524" marR="9524"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56344" name="Picture 24">
            <a:extLst>
              <a:ext uri="{FF2B5EF4-FFF2-40B4-BE49-F238E27FC236}">
                <a16:creationId xmlns:a16="http://schemas.microsoft.com/office/drawing/2014/main" id="{D2E989A6-7297-445F-9360-71B1DAAE3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874" t="42935" r="29723" b="45924"/>
          <a:stretch>
            <a:fillRect/>
          </a:stretch>
        </p:blipFill>
        <p:spPr bwMode="auto">
          <a:xfrm>
            <a:off x="2423205" y="1842067"/>
            <a:ext cx="592455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AFDCF31B-B3F0-4B89-8DBE-7F95A04F238A}"/>
              </a:ext>
            </a:extLst>
          </p:cNvPr>
          <p:cNvSpPr>
            <a:spLocks noGrp="1" noChangeArrowheads="1"/>
          </p:cNvSpPr>
          <p:nvPr>
            <p:ph idx="4294967295"/>
          </p:nvPr>
        </p:nvSpPr>
        <p:spPr>
          <a:xfrm>
            <a:off x="333012" y="769257"/>
            <a:ext cx="7880350" cy="4717143"/>
          </a:xfrm>
        </p:spPr>
        <p:txBody>
          <a:bodyPr/>
          <a:lstStyle/>
          <a:p>
            <a:pPr>
              <a:lnSpc>
                <a:spcPct val="110000"/>
              </a:lnSpc>
              <a:buFont typeface="Wingdings 2" panose="05020102010507070707" pitchFamily="18" charset="2"/>
              <a:buNone/>
            </a:pPr>
            <a:r>
              <a:rPr lang="en-US" altLang="en-US" sz="3200" b="1" dirty="0"/>
              <a:t>Weighted Moving Average</a:t>
            </a:r>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br>
              <a:rPr lang="en-US" altLang="en-US" sz="2800" dirty="0"/>
            </a:br>
            <a:r>
              <a:rPr lang="en-US" altLang="en-US" sz="2800" dirty="0"/>
              <a:t>F</a:t>
            </a:r>
            <a:r>
              <a:rPr lang="en-US" altLang="en-US" sz="2000" dirty="0"/>
              <a:t>2013</a:t>
            </a:r>
            <a:r>
              <a:rPr lang="en-US" altLang="en-US" sz="2800" dirty="0"/>
              <a:t>= </a:t>
            </a:r>
            <a:r>
              <a:rPr lang="en-US" altLang="en-US" sz="2400" dirty="0"/>
              <a:t>0.4xA</a:t>
            </a:r>
            <a:r>
              <a:rPr lang="en-US" altLang="en-US" sz="1600" dirty="0"/>
              <a:t>2012</a:t>
            </a:r>
            <a:r>
              <a:rPr lang="en-US" altLang="en-US" sz="2400" dirty="0"/>
              <a:t>+0.3xA</a:t>
            </a:r>
            <a:r>
              <a:rPr lang="en-US" altLang="en-US" sz="1600" dirty="0"/>
              <a:t>2011</a:t>
            </a:r>
            <a:r>
              <a:rPr lang="en-US" altLang="en-US" sz="2400" dirty="0"/>
              <a:t>+0.2xA</a:t>
            </a:r>
            <a:r>
              <a:rPr lang="en-US" altLang="en-US" sz="1600" dirty="0"/>
              <a:t>2010</a:t>
            </a:r>
            <a:r>
              <a:rPr lang="en-US" altLang="en-US" sz="2400" dirty="0"/>
              <a:t>+0.1xA</a:t>
            </a:r>
            <a:r>
              <a:rPr lang="en-US" altLang="en-US" sz="1600" dirty="0"/>
              <a:t>2009</a:t>
            </a:r>
          </a:p>
          <a:p>
            <a:pPr>
              <a:lnSpc>
                <a:spcPct val="80000"/>
              </a:lnSpc>
              <a:spcBef>
                <a:spcPct val="0"/>
              </a:spcBef>
              <a:buFont typeface="Wingdings 2" panose="05020102010507070707" pitchFamily="18" charset="2"/>
              <a:buNone/>
            </a:pPr>
            <a:endParaRPr lang="en-US" altLang="en-US" sz="2800" dirty="0"/>
          </a:p>
          <a:p>
            <a:pPr>
              <a:lnSpc>
                <a:spcPct val="80000"/>
              </a:lnSpc>
              <a:spcBef>
                <a:spcPct val="0"/>
              </a:spcBef>
              <a:buFont typeface="Wingdings 2" panose="05020102010507070707" pitchFamily="18" charset="2"/>
              <a:buNone/>
            </a:pPr>
            <a:r>
              <a:rPr lang="en-US" altLang="en-US" sz="2800" dirty="0"/>
              <a:t>F</a:t>
            </a:r>
            <a:r>
              <a:rPr lang="en-US" altLang="en-US" sz="1800" dirty="0"/>
              <a:t>2013</a:t>
            </a:r>
            <a:r>
              <a:rPr lang="en-US" altLang="en-US" sz="2800" dirty="0"/>
              <a:t>= </a:t>
            </a:r>
            <a:r>
              <a:rPr lang="en-US" altLang="en-US" sz="2400" dirty="0"/>
              <a:t>0.4x1600+0.3x1200+0.2x1300+0.1x1100</a:t>
            </a:r>
          </a:p>
          <a:p>
            <a:pPr>
              <a:lnSpc>
                <a:spcPct val="80000"/>
              </a:lnSpc>
              <a:spcBef>
                <a:spcPct val="0"/>
              </a:spcBef>
              <a:buFont typeface="Wingdings 2" panose="05020102010507070707" pitchFamily="18" charset="2"/>
              <a:buNone/>
            </a:pPr>
            <a:endParaRPr lang="en-US" altLang="en-US" sz="2800" dirty="0"/>
          </a:p>
          <a:p>
            <a:pPr>
              <a:lnSpc>
                <a:spcPct val="80000"/>
              </a:lnSpc>
              <a:spcBef>
                <a:spcPct val="0"/>
              </a:spcBef>
              <a:buFont typeface="Wingdings 2" panose="05020102010507070707" pitchFamily="18" charset="2"/>
              <a:buNone/>
            </a:pPr>
            <a:r>
              <a:rPr lang="en-US" altLang="en-US" sz="2800" dirty="0"/>
              <a:t>F</a:t>
            </a:r>
            <a:r>
              <a:rPr lang="en-US" altLang="en-US" sz="2000" dirty="0"/>
              <a:t>2013</a:t>
            </a:r>
            <a:r>
              <a:rPr lang="en-US" altLang="en-US" sz="2800" dirty="0"/>
              <a:t>=</a:t>
            </a:r>
            <a:r>
              <a:rPr lang="en-US" altLang="en-US" sz="2400" dirty="0"/>
              <a:t>1370</a:t>
            </a:r>
            <a:endParaRPr lang="en-US" altLang="en-US" sz="2800" dirty="0"/>
          </a:p>
          <a:p>
            <a:pPr>
              <a:lnSpc>
                <a:spcPct val="80000"/>
              </a:lnSpc>
              <a:spcBef>
                <a:spcPct val="0"/>
              </a:spcBef>
              <a:buFont typeface="Wingdings 2" panose="05020102010507070707" pitchFamily="18" charset="2"/>
              <a:buNone/>
            </a:pPr>
            <a:endParaRPr lang="en-US" altLang="en-US" dirty="0"/>
          </a:p>
        </p:txBody>
      </p:sp>
      <p:pic>
        <p:nvPicPr>
          <p:cNvPr id="57348" name="Picture 5">
            <a:extLst>
              <a:ext uri="{FF2B5EF4-FFF2-40B4-BE49-F238E27FC236}">
                <a16:creationId xmlns:a16="http://schemas.microsoft.com/office/drawing/2014/main" id="{03FB9312-9BC3-47A9-A0DC-424F280AD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85" t="64311" r="36743" b="24657"/>
          <a:stretch/>
        </p:blipFill>
        <p:spPr bwMode="auto">
          <a:xfrm>
            <a:off x="2153738" y="1371600"/>
            <a:ext cx="5524047" cy="122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2">
            <a:extLst>
              <a:ext uri="{FF2B5EF4-FFF2-40B4-BE49-F238E27FC236}">
                <a16:creationId xmlns:a16="http://schemas.microsoft.com/office/drawing/2014/main" id="{16D6BC06-CC2C-4AC1-9867-9E66A2EA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47" t="44565" r="29723" b="16849"/>
          <a:stretch>
            <a:fillRect/>
          </a:stretch>
        </p:blipFill>
        <p:spPr bwMode="auto">
          <a:xfrm>
            <a:off x="800100" y="405266"/>
            <a:ext cx="7885234" cy="398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42C070B8-1979-480C-AC0A-E45EA84FA51D}"/>
              </a:ext>
            </a:extLst>
          </p:cNvPr>
          <p:cNvSpPr>
            <a:spLocks noGrp="1" noChangeArrowheads="1"/>
          </p:cNvSpPr>
          <p:nvPr>
            <p:ph idx="4294967295"/>
          </p:nvPr>
        </p:nvSpPr>
        <p:spPr>
          <a:xfrm>
            <a:off x="441778" y="191294"/>
            <a:ext cx="7861300" cy="4479925"/>
          </a:xfrm>
        </p:spPr>
        <p:txBody>
          <a:bodyPr/>
          <a:lstStyle/>
          <a:p>
            <a:pPr>
              <a:lnSpc>
                <a:spcPct val="110000"/>
              </a:lnSpc>
              <a:buFont typeface="Wingdings 2" panose="05020102010507070707" pitchFamily="18" charset="2"/>
              <a:buNone/>
            </a:pPr>
            <a:r>
              <a:rPr lang="en-US" altLang="en-US" sz="3200" b="1" dirty="0"/>
              <a:t>Exponential Smoothing</a:t>
            </a:r>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sz="2000" dirty="0">
              <a:latin typeface="Times New Roman" panose="02020603050405020304" pitchFamily="18" charset="0"/>
              <a:cs typeface="Times New Roman" panose="02020603050405020304" pitchFamily="18" charset="0"/>
            </a:endParaRPr>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p:txBody>
      </p:sp>
      <p:pic>
        <p:nvPicPr>
          <p:cNvPr id="58371" name="Picture 4">
            <a:extLst>
              <a:ext uri="{FF2B5EF4-FFF2-40B4-BE49-F238E27FC236}">
                <a16:creationId xmlns:a16="http://schemas.microsoft.com/office/drawing/2014/main" id="{A25E4946-527B-42E2-8660-28CBD451D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779" t="53883" r="29723" b="41304"/>
          <a:stretch>
            <a:fillRect/>
          </a:stretch>
        </p:blipFill>
        <p:spPr bwMode="auto">
          <a:xfrm>
            <a:off x="1212850" y="1029492"/>
            <a:ext cx="598328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a:extLst>
              <a:ext uri="{FF2B5EF4-FFF2-40B4-BE49-F238E27FC236}">
                <a16:creationId xmlns:a16="http://schemas.microsoft.com/office/drawing/2014/main" id="{561ACE59-5D50-4F6F-96BE-B678CB97D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514" t="68343" r="21584" b="21332"/>
          <a:stretch>
            <a:fillRect/>
          </a:stretch>
        </p:blipFill>
        <p:spPr bwMode="auto">
          <a:xfrm>
            <a:off x="840922" y="1785143"/>
            <a:ext cx="793115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6">
            <a:extLst>
              <a:ext uri="{FF2B5EF4-FFF2-40B4-BE49-F238E27FC236}">
                <a16:creationId xmlns:a16="http://schemas.microsoft.com/office/drawing/2014/main" id="{F6B5D033-766D-4F55-ACB2-4471F37CD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861" t="53397" r="33041" b="21330"/>
          <a:stretch>
            <a:fillRect/>
          </a:stretch>
        </p:blipFill>
        <p:spPr bwMode="auto">
          <a:xfrm>
            <a:off x="743176" y="3074194"/>
            <a:ext cx="7870825"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C30F0B1B-2880-4811-B2BE-EB0DBA3789F9}"/>
              </a:ext>
            </a:extLst>
          </p:cNvPr>
          <p:cNvSpPr>
            <a:spLocks noGrp="1" noChangeArrowheads="1"/>
          </p:cNvSpPr>
          <p:nvPr>
            <p:ph idx="4294967295"/>
          </p:nvPr>
        </p:nvSpPr>
        <p:spPr>
          <a:xfrm>
            <a:off x="490764" y="285069"/>
            <a:ext cx="7861300" cy="5781901"/>
          </a:xfrm>
        </p:spPr>
        <p:txBody>
          <a:bodyPr>
            <a:normAutofit lnSpcReduction="10000"/>
          </a:bodyPr>
          <a:lstStyle/>
          <a:p>
            <a:pPr>
              <a:lnSpc>
                <a:spcPct val="110000"/>
              </a:lnSpc>
              <a:buFont typeface="Wingdings 2" panose="05020102010507070707" pitchFamily="18" charset="2"/>
              <a:buNone/>
            </a:pPr>
            <a:r>
              <a:rPr lang="en-US" altLang="en-US" sz="2800" b="1" dirty="0"/>
              <a:t>Regression Models</a:t>
            </a:r>
          </a:p>
          <a:p>
            <a:pPr>
              <a:lnSpc>
                <a:spcPct val="110000"/>
              </a:lnSpc>
            </a:pPr>
            <a:r>
              <a:rPr lang="en-US" altLang="en-US" sz="2800" dirty="0"/>
              <a:t>- </a:t>
            </a:r>
            <a:r>
              <a:rPr lang="en-US" altLang="en-US" sz="2400" dirty="0"/>
              <a:t>Attempts to develop logical relationship for forecasting</a:t>
            </a:r>
            <a:br>
              <a:rPr lang="en-US" altLang="en-US" sz="2400" dirty="0"/>
            </a:br>
            <a:r>
              <a:rPr lang="en-US" altLang="en-US" sz="2400" dirty="0"/>
              <a:t>- Identifies causes and factors for forecast value</a:t>
            </a:r>
            <a:br>
              <a:rPr lang="en-US" altLang="en-US" sz="2400" dirty="0"/>
            </a:br>
            <a:r>
              <a:rPr lang="en-US" altLang="en-US" sz="2400" dirty="0"/>
              <a:t>- Assumes, linear relationship exists between dependent(1) and independent (1+)</a:t>
            </a:r>
          </a:p>
          <a:p>
            <a:pPr>
              <a:lnSpc>
                <a:spcPct val="110000"/>
              </a:lnSpc>
            </a:pPr>
            <a:endParaRPr lang="en-US" altLang="en-US" sz="2800" dirty="0"/>
          </a:p>
          <a:p>
            <a:pPr>
              <a:lnSpc>
                <a:spcPct val="110000"/>
              </a:lnSpc>
            </a:pPr>
            <a:r>
              <a:rPr lang="en-US" altLang="en-US" sz="2800" dirty="0"/>
              <a:t>Simple Regression</a:t>
            </a:r>
            <a:endParaRPr lang="en-US" altLang="en-US" dirty="0"/>
          </a:p>
          <a:p>
            <a:pPr>
              <a:lnSpc>
                <a:spcPct val="80000"/>
              </a:lnSpc>
              <a:spcBef>
                <a:spcPct val="0"/>
              </a:spcBef>
              <a:buFont typeface="Wingdings 2" panose="05020102010507070707" pitchFamily="18" charset="2"/>
              <a:buNone/>
            </a:pPr>
            <a:endParaRPr lang="en-US" altLang="en-US" dirty="0"/>
          </a:p>
          <a:p>
            <a:endParaRPr lang="en-US" altLang="en-US" dirty="0"/>
          </a:p>
          <a:p>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a:p>
            <a:pPr>
              <a:lnSpc>
                <a:spcPct val="80000"/>
              </a:lnSpc>
              <a:spcBef>
                <a:spcPct val="0"/>
              </a:spcBef>
            </a:pPr>
            <a:r>
              <a:rPr lang="en-US" altLang="en-US" sz="2800" dirty="0"/>
              <a:t>Multiple Regression</a:t>
            </a:r>
          </a:p>
          <a:p>
            <a:pPr>
              <a:lnSpc>
                <a:spcPct val="80000"/>
              </a:lnSpc>
              <a:spcBef>
                <a:spcPct val="0"/>
              </a:spcBef>
              <a:buFont typeface="Wingdings 2" panose="05020102010507070707" pitchFamily="18" charset="2"/>
              <a:buNone/>
            </a:pPr>
            <a:endParaRPr lang="en-US" altLang="en-US" dirty="0"/>
          </a:p>
          <a:p>
            <a:pPr>
              <a:lnSpc>
                <a:spcPct val="80000"/>
              </a:lnSpc>
              <a:spcBef>
                <a:spcPct val="0"/>
              </a:spcBef>
              <a:buFont typeface="Wingdings 2" panose="05020102010507070707" pitchFamily="18" charset="2"/>
              <a:buNone/>
            </a:pPr>
            <a:endParaRPr lang="en-US" altLang="en-US" dirty="0"/>
          </a:p>
        </p:txBody>
      </p:sp>
      <p:pic>
        <p:nvPicPr>
          <p:cNvPr id="60420" name="Picture 4">
            <a:extLst>
              <a:ext uri="{FF2B5EF4-FFF2-40B4-BE49-F238E27FC236}">
                <a16:creationId xmlns:a16="http://schemas.microsoft.com/office/drawing/2014/main" id="{3658FA15-96FF-42B6-A91C-80191CE38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582" t="74309" r="37666" b="20131"/>
          <a:stretch>
            <a:fillRect/>
          </a:stretch>
        </p:blipFill>
        <p:spPr bwMode="auto">
          <a:xfrm>
            <a:off x="3412444" y="2537734"/>
            <a:ext cx="288131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a:extLst>
              <a:ext uri="{FF2B5EF4-FFF2-40B4-BE49-F238E27FC236}">
                <a16:creationId xmlns:a16="http://schemas.microsoft.com/office/drawing/2014/main" id="{0CD7A29E-F5FD-436E-854C-C4F34FD60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736" t="51224" r="30139" b="26765"/>
          <a:stretch>
            <a:fillRect/>
          </a:stretch>
        </p:blipFill>
        <p:spPr bwMode="auto">
          <a:xfrm>
            <a:off x="3644674" y="3250633"/>
            <a:ext cx="5008562"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
            <a:extLst>
              <a:ext uri="{FF2B5EF4-FFF2-40B4-BE49-F238E27FC236}">
                <a16:creationId xmlns:a16="http://schemas.microsoft.com/office/drawing/2014/main" id="{D431A5FD-BB6C-4F2A-A859-8260672EB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682" t="33696" r="36749" b="55437"/>
          <a:stretch>
            <a:fillRect/>
          </a:stretch>
        </p:blipFill>
        <p:spPr bwMode="auto">
          <a:xfrm>
            <a:off x="3731531" y="5152570"/>
            <a:ext cx="42751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6215-954C-4EDC-9CB3-B8E0657B27CE}"/>
              </a:ext>
            </a:extLst>
          </p:cNvPr>
          <p:cNvSpPr>
            <a:spLocks noGrp="1"/>
          </p:cNvSpPr>
          <p:nvPr>
            <p:ph type="title" idx="4294967295"/>
          </p:nvPr>
        </p:nvSpPr>
        <p:spPr>
          <a:xfrm>
            <a:off x="661307" y="293914"/>
            <a:ext cx="7543800" cy="618218"/>
          </a:xfrm>
        </p:spPr>
        <p:txBody>
          <a:bodyPr>
            <a:normAutofit fontScale="90000"/>
          </a:bodyPr>
          <a:lstStyle/>
          <a:p>
            <a:pPr>
              <a:defRPr/>
            </a:pPr>
            <a:r>
              <a:rPr lang="en-US" dirty="0"/>
              <a:t>Technological Forecasting</a:t>
            </a:r>
          </a:p>
        </p:txBody>
      </p:sp>
      <p:sp>
        <p:nvSpPr>
          <p:cNvPr id="61443" name="Content Placeholder 2">
            <a:extLst>
              <a:ext uri="{FF2B5EF4-FFF2-40B4-BE49-F238E27FC236}">
                <a16:creationId xmlns:a16="http://schemas.microsoft.com/office/drawing/2014/main" id="{6266B21E-80A2-41CC-ABBA-F87842A2B9A7}"/>
              </a:ext>
            </a:extLst>
          </p:cNvPr>
          <p:cNvSpPr>
            <a:spLocks noGrp="1"/>
          </p:cNvSpPr>
          <p:nvPr>
            <p:ph idx="4294967295"/>
          </p:nvPr>
        </p:nvSpPr>
        <p:spPr>
          <a:xfrm>
            <a:off x="400050" y="971550"/>
            <a:ext cx="8458200" cy="843190"/>
          </a:xfrm>
        </p:spPr>
        <p:txBody>
          <a:bodyPr/>
          <a:lstStyle/>
          <a:p>
            <a:r>
              <a:rPr lang="en-US" altLang="en-US" dirty="0"/>
              <a:t>It is essential that planning be done according to the best estimate of the technology that will be available in the future.</a:t>
            </a:r>
          </a:p>
        </p:txBody>
      </p:sp>
      <p:sp>
        <p:nvSpPr>
          <p:cNvPr id="4" name="Content Placeholder 2">
            <a:extLst>
              <a:ext uri="{FF2B5EF4-FFF2-40B4-BE49-F238E27FC236}">
                <a16:creationId xmlns:a16="http://schemas.microsoft.com/office/drawing/2014/main" id="{F0FCD413-7063-42BB-8D12-B45889D1F134}"/>
              </a:ext>
            </a:extLst>
          </p:cNvPr>
          <p:cNvSpPr txBox="1">
            <a:spLocks/>
          </p:cNvSpPr>
          <p:nvPr/>
        </p:nvSpPr>
        <p:spPr>
          <a:xfrm>
            <a:off x="822959" y="1845734"/>
            <a:ext cx="7543801"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dirty="0"/>
              <a:t>The feasibility of technological forecasting is based on three premises:</a:t>
            </a:r>
          </a:p>
          <a:p>
            <a:pPr marL="396875" lvl="1" indent="0">
              <a:buFont typeface="Gill Sans MT" panose="020B0502020104020203" pitchFamily="34" charset="0"/>
              <a:buAutoNum type="arabicPeriod"/>
            </a:pPr>
            <a:r>
              <a:rPr lang="en-US" altLang="en-US" sz="3200" dirty="0"/>
              <a:t>Technological events and capabilities grow in very organized manner;</a:t>
            </a:r>
          </a:p>
          <a:p>
            <a:pPr marL="396875" lvl="1" indent="0">
              <a:buFont typeface="Gill Sans MT" panose="020B0502020104020203" pitchFamily="34" charset="0"/>
              <a:buAutoNum type="arabicPeriod"/>
            </a:pPr>
            <a:r>
              <a:rPr lang="en-US" altLang="en-US" sz="3200" dirty="0"/>
              <a:t>Technology responds to needs, opportunities, and the provision of resources; and</a:t>
            </a:r>
          </a:p>
          <a:p>
            <a:pPr marL="396875" lvl="1" indent="0">
              <a:buFont typeface="Gill Sans MT" panose="020B0502020104020203" pitchFamily="34" charset="0"/>
              <a:buAutoNum type="arabicPeriod"/>
            </a:pPr>
            <a:r>
              <a:rPr lang="en-US" altLang="en-US" sz="3200" dirty="0"/>
              <a:t>New technology can be anticipated by understanding the process of innovation.</a:t>
            </a:r>
          </a:p>
          <a:p>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Content Placeholder 2">
            <a:extLst>
              <a:ext uri="{FF2B5EF4-FFF2-40B4-BE49-F238E27FC236}">
                <a16:creationId xmlns:a16="http://schemas.microsoft.com/office/drawing/2014/main" id="{CF1696D4-CFC8-4F0A-A103-9369948E56E5}"/>
              </a:ext>
            </a:extLst>
          </p:cNvPr>
          <p:cNvSpPr>
            <a:spLocks noGrp="1"/>
          </p:cNvSpPr>
          <p:nvPr>
            <p:ph idx="4294967295"/>
          </p:nvPr>
        </p:nvSpPr>
        <p:spPr>
          <a:xfrm>
            <a:off x="465364" y="972685"/>
            <a:ext cx="7543800" cy="4022725"/>
          </a:xfrm>
        </p:spPr>
        <p:txBody>
          <a:bodyPr>
            <a:normAutofit/>
          </a:bodyPr>
          <a:lstStyle/>
          <a:p>
            <a:r>
              <a:rPr lang="en-US" altLang="en-US" sz="2800" dirty="0"/>
              <a:t>According to Marvin </a:t>
            </a:r>
            <a:r>
              <a:rPr lang="en-US" altLang="en-US" sz="2800" dirty="0" err="1"/>
              <a:t>Cetron</a:t>
            </a:r>
            <a:r>
              <a:rPr lang="en-US" altLang="en-US" sz="2800" dirty="0"/>
              <a:t>, a technological forecast is a prediction, based on confidence that certain technical developments can occur within a specified time with a given level of resource allocation.</a:t>
            </a:r>
          </a:p>
          <a:p>
            <a:r>
              <a:rPr lang="en-US" altLang="en-US" sz="2800" dirty="0"/>
              <a:t>Two types of technological forecasting:</a:t>
            </a:r>
          </a:p>
          <a:p>
            <a:pPr lvl="1"/>
            <a:r>
              <a:rPr lang="en-US" altLang="en-US" sz="4000" dirty="0"/>
              <a:t>Normative</a:t>
            </a:r>
          </a:p>
          <a:p>
            <a:pPr lvl="1"/>
            <a:r>
              <a:rPr lang="en-US" altLang="en-US" sz="4000" dirty="0"/>
              <a:t>Exploratory</a:t>
            </a:r>
          </a:p>
          <a:p>
            <a:pPr lvl="1"/>
            <a:endParaRPr lang="en-US"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FB6AF8-3EEB-4388-B9C3-E7DE4E91F568}"/>
              </a:ext>
            </a:extLst>
          </p:cNvPr>
          <p:cNvSpPr>
            <a:spLocks noGrp="1"/>
          </p:cNvSpPr>
          <p:nvPr>
            <p:ph idx="4294967295"/>
          </p:nvPr>
        </p:nvSpPr>
        <p:spPr>
          <a:xfrm>
            <a:off x="583292" y="628650"/>
            <a:ext cx="8111672" cy="4849586"/>
          </a:xfrm>
        </p:spPr>
        <p:txBody>
          <a:bodyPr>
            <a:normAutofit/>
          </a:bodyPr>
          <a:lstStyle/>
          <a:p>
            <a:pPr>
              <a:defRPr/>
            </a:pPr>
            <a:r>
              <a:rPr lang="en-US" sz="2800" dirty="0"/>
              <a:t>In </a:t>
            </a:r>
            <a:r>
              <a:rPr lang="en-US" sz="2800" dirty="0">
                <a:effectLst>
                  <a:outerShdw blurRad="38100" dist="38100" dir="2700000" algn="tl">
                    <a:srgbClr val="000000">
                      <a:alpha val="43137"/>
                    </a:srgbClr>
                  </a:outerShdw>
                </a:effectLst>
              </a:rPr>
              <a:t>normative technological forecasting,</a:t>
            </a:r>
            <a:r>
              <a:rPr lang="en-US" sz="2800" dirty="0"/>
              <a:t> one works from the future to the present.</a:t>
            </a:r>
          </a:p>
          <a:p>
            <a:pPr>
              <a:defRPr/>
            </a:pPr>
            <a:r>
              <a:rPr lang="en-US" sz="2800" dirty="0"/>
              <a:t>A desired future goal is selected, and a process designed to achieve this goal is developed.</a:t>
            </a:r>
          </a:p>
          <a:p>
            <a:pPr>
              <a:defRPr/>
            </a:pPr>
            <a:r>
              <a:rPr lang="en-US" sz="2800" dirty="0"/>
              <a:t>An </a:t>
            </a:r>
            <a:r>
              <a:rPr lang="en-US" sz="2800" dirty="0">
                <a:effectLst>
                  <a:outerShdw blurRad="38100" dist="38100" dir="2700000" algn="tl">
                    <a:srgbClr val="000000">
                      <a:alpha val="43137"/>
                    </a:srgbClr>
                  </a:outerShdw>
                </a:effectLst>
              </a:rPr>
              <a:t>exploratory technological forecasting</a:t>
            </a:r>
            <a:r>
              <a:rPr lang="en-US" sz="2800" dirty="0"/>
              <a:t> begins with current state of technology and extrapolates into the future. </a:t>
            </a:r>
          </a:p>
          <a:p>
            <a:pPr lvl="1">
              <a:defRPr/>
            </a:pPr>
            <a:r>
              <a:rPr lang="en-US" sz="4000" dirty="0"/>
              <a:t>Delphi method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A5AE-7F80-474D-A0CC-405FD884EF70}"/>
              </a:ext>
            </a:extLst>
          </p:cNvPr>
          <p:cNvSpPr>
            <a:spLocks noGrp="1"/>
          </p:cNvSpPr>
          <p:nvPr>
            <p:ph type="title" idx="4294967295"/>
          </p:nvPr>
        </p:nvSpPr>
        <p:spPr>
          <a:xfrm>
            <a:off x="1608365" y="489857"/>
            <a:ext cx="5674179" cy="610054"/>
          </a:xfrm>
        </p:spPr>
        <p:txBody>
          <a:bodyPr>
            <a:normAutofit fontScale="90000"/>
          </a:bodyPr>
          <a:lstStyle/>
          <a:p>
            <a:pPr>
              <a:defRPr/>
            </a:pPr>
            <a:r>
              <a:rPr lang="en-US" dirty="0"/>
              <a:t>Technology S-curve</a:t>
            </a:r>
          </a:p>
        </p:txBody>
      </p:sp>
      <p:pic>
        <p:nvPicPr>
          <p:cNvPr id="65540" name="Picture 2">
            <a:extLst>
              <a:ext uri="{FF2B5EF4-FFF2-40B4-BE49-F238E27FC236}">
                <a16:creationId xmlns:a16="http://schemas.microsoft.com/office/drawing/2014/main" id="{70A648B4-0FBD-4255-A785-9A4146A2D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571" t="28261" r="27736" b="13586"/>
          <a:stretch>
            <a:fillRect/>
          </a:stretch>
        </p:blipFill>
        <p:spPr bwMode="auto">
          <a:xfrm>
            <a:off x="1289165" y="1158421"/>
            <a:ext cx="6777150" cy="50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AutoShape 2" descr="https://image.slidesharecdn.com/technologys-curves-130127135815-phpapp01/95/technology-scurves-9-638.jpg?cb=1359334352">
            <a:extLst>
              <a:ext uri="{FF2B5EF4-FFF2-40B4-BE49-F238E27FC236}">
                <a16:creationId xmlns:a16="http://schemas.microsoft.com/office/drawing/2014/main" id="{432BB2F1-2EAB-4D94-9FB6-36BD6A093C2D}"/>
              </a:ext>
            </a:extLst>
          </p:cNvPr>
          <p:cNvSpPr>
            <a:spLocks noChangeAspect="1" noChangeArrowheads="1"/>
          </p:cNvSpPr>
          <p:nvPr/>
        </p:nvSpPr>
        <p:spPr bwMode="auto">
          <a:xfrm>
            <a:off x="155575" y="-2185988"/>
            <a:ext cx="6076950" cy="45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66565" name="Picture 3" descr="C:\Users\dell\Desktop\technology-scurves-9-638.jpg">
            <a:extLst>
              <a:ext uri="{FF2B5EF4-FFF2-40B4-BE49-F238E27FC236}">
                <a16:creationId xmlns:a16="http://schemas.microsoft.com/office/drawing/2014/main" id="{3D50CD9C-99C4-4963-A637-5D139E734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 y="95250"/>
            <a:ext cx="7875588" cy="59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a:extLst>
              <a:ext uri="{FF2B5EF4-FFF2-40B4-BE49-F238E27FC236}">
                <a16:creationId xmlns:a16="http://schemas.microsoft.com/office/drawing/2014/main" id="{A693034A-27D8-43E3-BBEF-B19B20654E57}"/>
              </a:ext>
            </a:extLst>
          </p:cNvPr>
          <p:cNvSpPr>
            <a:spLocks noGrp="1" noChangeArrowheads="1"/>
          </p:cNvSpPr>
          <p:nvPr>
            <p:ph type="title"/>
          </p:nvPr>
        </p:nvSpPr>
        <p:spPr>
          <a:xfrm>
            <a:off x="822960" y="906236"/>
            <a:ext cx="7543800" cy="814797"/>
          </a:xfrm>
        </p:spPr>
        <p:txBody>
          <a:bodyPr/>
          <a:lstStyle/>
          <a:p>
            <a:pPr>
              <a:defRPr/>
            </a:pPr>
            <a:r>
              <a:rPr lang="en-US" dirty="0"/>
              <a:t>Purpose of Planning </a:t>
            </a:r>
          </a:p>
        </p:txBody>
      </p:sp>
      <p:sp>
        <p:nvSpPr>
          <p:cNvPr id="37891" name="Rectangle 1027">
            <a:extLst>
              <a:ext uri="{FF2B5EF4-FFF2-40B4-BE49-F238E27FC236}">
                <a16:creationId xmlns:a16="http://schemas.microsoft.com/office/drawing/2014/main" id="{4403E3D7-3BFF-4CF3-A86F-323A62856A98}"/>
              </a:ext>
            </a:extLst>
          </p:cNvPr>
          <p:cNvSpPr>
            <a:spLocks noGrp="1" noChangeArrowheads="1"/>
          </p:cNvSpPr>
          <p:nvPr>
            <p:ph idx="1"/>
          </p:nvPr>
        </p:nvSpPr>
        <p:spPr>
          <a:xfrm>
            <a:off x="449036" y="1857164"/>
            <a:ext cx="8360228" cy="3714145"/>
          </a:xfrm>
        </p:spPr>
        <p:txBody>
          <a:bodyPr>
            <a:normAutofit/>
          </a:bodyPr>
          <a:lstStyle/>
          <a:p>
            <a:pPr marL="514350" indent="-514350">
              <a:buFont typeface="+mj-lt"/>
              <a:buAutoNum type="arabicPeriod"/>
            </a:pPr>
            <a:r>
              <a:rPr lang="en-US" altLang="en-US" sz="2800" dirty="0"/>
              <a:t>Establishes coordinated effort that gives direction to managers and non-managers.</a:t>
            </a:r>
            <a:endParaRPr lang="en-GB" altLang="en-US" sz="2800" dirty="0"/>
          </a:p>
          <a:p>
            <a:pPr marL="514350" indent="-514350">
              <a:buFont typeface="+mj-lt"/>
              <a:buAutoNum type="arabicPeriod"/>
            </a:pPr>
            <a:r>
              <a:rPr lang="en-US" altLang="en-US" sz="2800" dirty="0"/>
              <a:t>Reduces uncertainty by forcing managers to look ahead and anticipate change, consider the impact of change and develop appropriate responses.</a:t>
            </a:r>
            <a:endParaRPr lang="en-GB" altLang="en-US" sz="2800" dirty="0"/>
          </a:p>
          <a:p>
            <a:pPr marL="514350" indent="-514350">
              <a:buFont typeface="+mj-lt"/>
              <a:buAutoNum type="arabicPeriod"/>
            </a:pPr>
            <a:r>
              <a:rPr lang="en-US" altLang="en-US" sz="2800" dirty="0"/>
              <a:t>Reduces overlapping and wasteful activities</a:t>
            </a:r>
            <a:endParaRPr lang="en-GB" altLang="en-US" sz="2800" dirty="0"/>
          </a:p>
          <a:p>
            <a:pPr marL="514350" indent="-514350">
              <a:buFont typeface="+mj-lt"/>
              <a:buAutoNum type="arabicPeriod"/>
            </a:pPr>
            <a:r>
              <a:rPr lang="en-US" altLang="en-US" sz="2800" dirty="0"/>
              <a:t>Establishes goals or standards that are used in controlling.</a:t>
            </a:r>
            <a:endParaRPr lang="en-GB"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ox(in)">
                                      <p:cBhvr>
                                        <p:cTn id="7" dur="500"/>
                                        <p:tgtEl>
                                          <p:spTgt spid="37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ox(in)">
                                      <p:cBhvr>
                                        <p:cTn id="12" dur="500"/>
                                        <p:tgtEl>
                                          <p:spTgt spid="37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ox(in)">
                                      <p:cBhvr>
                                        <p:cTn id="17" dur="500"/>
                                        <p:tgtEl>
                                          <p:spTgt spid="378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7891">
                                            <p:txEl>
                                              <p:pRg st="3" end="3"/>
                                            </p:txEl>
                                          </p:spTgt>
                                        </p:tgtEl>
                                        <p:attrNameLst>
                                          <p:attrName>style.visibility</p:attrName>
                                        </p:attrNameLst>
                                      </p:cBhvr>
                                      <p:to>
                                        <p:strVal val="visible"/>
                                      </p:to>
                                    </p:set>
                                    <p:animEffect transition="in" filter="box(in)">
                                      <p:cBhvr>
                                        <p:cTn id="22" dur="500"/>
                                        <p:tgtEl>
                                          <p:spTgt spid="378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AutoShape 2" descr="https://image.slidesharecdn.com/technologys-curves-130127135815-phpapp01/95/technology-scurves-13-638.jpg?cb=1359334352">
            <a:extLst>
              <a:ext uri="{FF2B5EF4-FFF2-40B4-BE49-F238E27FC236}">
                <a16:creationId xmlns:a16="http://schemas.microsoft.com/office/drawing/2014/main" id="{E7EFD668-E989-4A37-8681-6660F2CBA264}"/>
              </a:ext>
            </a:extLst>
          </p:cNvPr>
          <p:cNvSpPr>
            <a:spLocks noChangeAspect="1" noChangeArrowheads="1"/>
          </p:cNvSpPr>
          <p:nvPr/>
        </p:nvSpPr>
        <p:spPr bwMode="auto">
          <a:xfrm>
            <a:off x="155575" y="-2185988"/>
            <a:ext cx="6076950" cy="45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7589" name="AutoShape 4" descr="https://image.slidesharecdn.com/technologys-curves-130127135815-phpapp01/95/technology-scurves-13-638.jpg?cb=1359334352">
            <a:extLst>
              <a:ext uri="{FF2B5EF4-FFF2-40B4-BE49-F238E27FC236}">
                <a16:creationId xmlns:a16="http://schemas.microsoft.com/office/drawing/2014/main" id="{E361A255-95F0-491C-A2CE-A4D808F90432}"/>
              </a:ext>
            </a:extLst>
          </p:cNvPr>
          <p:cNvSpPr>
            <a:spLocks noChangeAspect="1" noChangeArrowheads="1"/>
          </p:cNvSpPr>
          <p:nvPr/>
        </p:nvSpPr>
        <p:spPr bwMode="auto">
          <a:xfrm>
            <a:off x="155575" y="-2185988"/>
            <a:ext cx="6076950" cy="45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7590" name="AutoShape 6" descr="https://image.slidesharecdn.com/technologys-curves-130127135815-phpapp01/95/technology-scurves-13-638.jpg?cb=1359334352">
            <a:extLst>
              <a:ext uri="{FF2B5EF4-FFF2-40B4-BE49-F238E27FC236}">
                <a16:creationId xmlns:a16="http://schemas.microsoft.com/office/drawing/2014/main" id="{5DC7C313-21A6-43A5-B57C-DAA163ADF1D2}"/>
              </a:ext>
            </a:extLst>
          </p:cNvPr>
          <p:cNvSpPr>
            <a:spLocks noChangeAspect="1" noChangeArrowheads="1"/>
          </p:cNvSpPr>
          <p:nvPr/>
        </p:nvSpPr>
        <p:spPr bwMode="auto">
          <a:xfrm>
            <a:off x="155575" y="-2185988"/>
            <a:ext cx="6076950" cy="45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67591" name="Picture 7" descr="C:\Users\dell\Desktop\technology-scurves-13-638.jpg">
            <a:extLst>
              <a:ext uri="{FF2B5EF4-FFF2-40B4-BE49-F238E27FC236}">
                <a16:creationId xmlns:a16="http://schemas.microsoft.com/office/drawing/2014/main" id="{B4151583-6C24-4D11-8560-A96598BD5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463"/>
          <a:stretch>
            <a:fillRect/>
          </a:stretch>
        </p:blipFill>
        <p:spPr bwMode="auto">
          <a:xfrm>
            <a:off x="155575" y="95250"/>
            <a:ext cx="8441418" cy="599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F56F-BE1E-4D68-9128-9B7F0DFB31CF}"/>
              </a:ext>
            </a:extLst>
          </p:cNvPr>
          <p:cNvSpPr>
            <a:spLocks noGrp="1"/>
          </p:cNvSpPr>
          <p:nvPr>
            <p:ph type="title"/>
          </p:nvPr>
        </p:nvSpPr>
        <p:spPr/>
        <p:txBody>
          <a:bodyPr/>
          <a:lstStyle/>
          <a:p>
            <a:pPr>
              <a:defRPr/>
            </a:pPr>
            <a:r>
              <a:rPr lang="en-US" dirty="0"/>
              <a:t>`</a:t>
            </a:r>
          </a:p>
        </p:txBody>
      </p:sp>
      <p:sp>
        <p:nvSpPr>
          <p:cNvPr id="68611" name="Content Placeholder 2">
            <a:extLst>
              <a:ext uri="{FF2B5EF4-FFF2-40B4-BE49-F238E27FC236}">
                <a16:creationId xmlns:a16="http://schemas.microsoft.com/office/drawing/2014/main" id="{05984B19-97EE-4141-A0EE-6619E05AC144}"/>
              </a:ext>
            </a:extLst>
          </p:cNvPr>
          <p:cNvSpPr>
            <a:spLocks noGrp="1"/>
          </p:cNvSpPr>
          <p:nvPr>
            <p:ph idx="1"/>
          </p:nvPr>
        </p:nvSpPr>
        <p:spPr/>
        <p:txBody>
          <a:bodyPr/>
          <a:lstStyle/>
          <a:p>
            <a:endParaRPr lang="en-US" altLang="en-US"/>
          </a:p>
        </p:txBody>
      </p:sp>
      <p:sp>
        <p:nvSpPr>
          <p:cNvPr id="68612" name="AutoShape 2" descr="https://i0.wp.com/robotwatch.co/wp-content/uploads/2016/08/s-curve.jpg">
            <a:extLst>
              <a:ext uri="{FF2B5EF4-FFF2-40B4-BE49-F238E27FC236}">
                <a16:creationId xmlns:a16="http://schemas.microsoft.com/office/drawing/2014/main" id="{7A578E78-BE91-45F6-A910-864486726F2E}"/>
              </a:ext>
            </a:extLst>
          </p:cNvPr>
          <p:cNvSpPr>
            <a:spLocks noChangeAspect="1" noChangeArrowheads="1"/>
          </p:cNvSpPr>
          <p:nvPr/>
        </p:nvSpPr>
        <p:spPr bwMode="auto">
          <a:xfrm>
            <a:off x="155575" y="-2125663"/>
            <a:ext cx="8001000" cy="443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68613" name="Picture 3" descr="C:\Users\dell\Desktop\s-curve.jpg">
            <a:extLst>
              <a:ext uri="{FF2B5EF4-FFF2-40B4-BE49-F238E27FC236}">
                <a16:creationId xmlns:a16="http://schemas.microsoft.com/office/drawing/2014/main" id="{C9A3626A-D078-49BF-A98D-F584405C56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77" r="185"/>
          <a:stretch/>
        </p:blipFill>
        <p:spPr bwMode="auto">
          <a:xfrm>
            <a:off x="473528" y="411480"/>
            <a:ext cx="8196943"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821A-B446-4141-947F-38D88B932D9B}"/>
              </a:ext>
            </a:extLst>
          </p:cNvPr>
          <p:cNvSpPr>
            <a:spLocks noGrp="1"/>
          </p:cNvSpPr>
          <p:nvPr>
            <p:ph type="title"/>
          </p:nvPr>
        </p:nvSpPr>
        <p:spPr/>
        <p:txBody>
          <a:bodyPr/>
          <a:lstStyle/>
          <a:p>
            <a:pPr>
              <a:defRPr/>
            </a:pPr>
            <a:endParaRPr lang="en-US"/>
          </a:p>
        </p:txBody>
      </p:sp>
      <p:sp>
        <p:nvSpPr>
          <p:cNvPr id="69635" name="Content Placeholder 2">
            <a:extLst>
              <a:ext uri="{FF2B5EF4-FFF2-40B4-BE49-F238E27FC236}">
                <a16:creationId xmlns:a16="http://schemas.microsoft.com/office/drawing/2014/main" id="{EAA58C18-EEAB-4949-B793-1EC36B0E02C9}"/>
              </a:ext>
            </a:extLst>
          </p:cNvPr>
          <p:cNvSpPr>
            <a:spLocks noGrp="1"/>
          </p:cNvSpPr>
          <p:nvPr>
            <p:ph idx="1"/>
          </p:nvPr>
        </p:nvSpPr>
        <p:spPr/>
        <p:txBody>
          <a:bodyPr/>
          <a:lstStyle/>
          <a:p>
            <a:endParaRPr lang="en-US" altLang="en-US"/>
          </a:p>
        </p:txBody>
      </p:sp>
      <p:sp>
        <p:nvSpPr>
          <p:cNvPr id="69636" name="AutoShape 2" descr="सम्बन्धित छवि">
            <a:extLst>
              <a:ext uri="{FF2B5EF4-FFF2-40B4-BE49-F238E27FC236}">
                <a16:creationId xmlns:a16="http://schemas.microsoft.com/office/drawing/2014/main" id="{C0093A85-2B1D-459C-9691-89850F6A5F70}"/>
              </a:ext>
            </a:extLst>
          </p:cNvPr>
          <p:cNvSpPr>
            <a:spLocks noChangeAspect="1" noChangeArrowheads="1"/>
          </p:cNvSpPr>
          <p:nvPr/>
        </p:nvSpPr>
        <p:spPr bwMode="auto">
          <a:xfrm>
            <a:off x="155575" y="-2522538"/>
            <a:ext cx="7362825"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69637" name="Picture 3" descr="C:\Users\dell\Desktop\chap-1-fig-2-everett-rogers-diffusion-innovation-model1.png">
            <a:extLst>
              <a:ext uri="{FF2B5EF4-FFF2-40B4-BE49-F238E27FC236}">
                <a16:creationId xmlns:a16="http://schemas.microsoft.com/office/drawing/2014/main" id="{3F474B42-6F61-405B-B9B4-BD71CC606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601"/>
          <a:stretch>
            <a:fillRect/>
          </a:stretch>
        </p:blipFill>
        <p:spPr bwMode="auto">
          <a:xfrm>
            <a:off x="645205" y="192127"/>
            <a:ext cx="8139566" cy="605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6B77-1A25-4FB3-A027-90273D3D0AF1}"/>
              </a:ext>
            </a:extLst>
          </p:cNvPr>
          <p:cNvSpPr>
            <a:spLocks noGrp="1"/>
          </p:cNvSpPr>
          <p:nvPr>
            <p:ph type="title"/>
          </p:nvPr>
        </p:nvSpPr>
        <p:spPr/>
        <p:txBody>
          <a:bodyPr>
            <a:normAutofit/>
          </a:bodyPr>
          <a:lstStyle/>
          <a:p>
            <a:pPr>
              <a:defRPr/>
            </a:pPr>
            <a:r>
              <a:rPr lang="en-US" dirty="0"/>
              <a:t>Strategies for Managing Technology</a:t>
            </a:r>
          </a:p>
        </p:txBody>
      </p:sp>
      <p:sp>
        <p:nvSpPr>
          <p:cNvPr id="70659" name="Content Placeholder 2">
            <a:extLst>
              <a:ext uri="{FF2B5EF4-FFF2-40B4-BE49-F238E27FC236}">
                <a16:creationId xmlns:a16="http://schemas.microsoft.com/office/drawing/2014/main" id="{3F78CB49-8B31-45C0-BE26-181F217092AC}"/>
              </a:ext>
            </a:extLst>
          </p:cNvPr>
          <p:cNvSpPr>
            <a:spLocks noGrp="1"/>
          </p:cNvSpPr>
          <p:nvPr>
            <p:ph idx="1"/>
          </p:nvPr>
        </p:nvSpPr>
        <p:spPr/>
        <p:txBody>
          <a:bodyPr>
            <a:normAutofit/>
          </a:bodyPr>
          <a:lstStyle/>
          <a:p>
            <a:r>
              <a:rPr lang="en-US" altLang="en-US" sz="2800" dirty="0"/>
              <a:t>Invention and Innovation</a:t>
            </a:r>
          </a:p>
          <a:p>
            <a:r>
              <a:rPr lang="en-US" altLang="en-US" sz="2800" dirty="0"/>
              <a:t>Managing Technological Change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180CDA-BF29-4E24-B31B-657700BFD2A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35429" y="145142"/>
            <a:ext cx="8273142" cy="6204857"/>
          </a:xfrm>
        </p:spPr>
      </p:pic>
    </p:spTree>
    <p:extLst>
      <p:ext uri="{BB962C8B-B14F-4D97-AF65-F5344CB8AC3E}">
        <p14:creationId xmlns:p14="http://schemas.microsoft.com/office/powerpoint/2010/main" val="279069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a:extLst>
              <a:ext uri="{FF2B5EF4-FFF2-40B4-BE49-F238E27FC236}">
                <a16:creationId xmlns:a16="http://schemas.microsoft.com/office/drawing/2014/main" id="{C515A154-C7AD-4890-BB0D-B9DC5FD46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985" t="36140" r="39041" b="18062"/>
          <a:stretch>
            <a:fillRect/>
          </a:stretch>
        </p:blipFill>
        <p:spPr bwMode="auto">
          <a:xfrm>
            <a:off x="700492" y="1039358"/>
            <a:ext cx="7447466" cy="517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26">
            <a:extLst>
              <a:ext uri="{FF2B5EF4-FFF2-40B4-BE49-F238E27FC236}">
                <a16:creationId xmlns:a16="http://schemas.microsoft.com/office/drawing/2014/main" id="{5F901F65-2D06-412B-A932-02A90E4C952A}"/>
              </a:ext>
            </a:extLst>
          </p:cNvPr>
          <p:cNvSpPr txBox="1">
            <a:spLocks noChangeArrowheads="1"/>
          </p:cNvSpPr>
          <p:nvPr/>
        </p:nvSpPr>
        <p:spPr>
          <a:xfrm>
            <a:off x="996042" y="302077"/>
            <a:ext cx="7013122" cy="737281"/>
          </a:xfrm>
          <a:prstGeom prst="rect">
            <a:avLst/>
          </a:prstGeom>
          <a:solidFill>
            <a:schemeClr val="bg1"/>
          </a:solidFill>
        </p:spPr>
        <p:txBody>
          <a:bodyPr anchor="ctr">
            <a:normAutofit/>
          </a:bodyPr>
          <a:lstStyle/>
          <a:p>
            <a:pPr eaLnBrk="0" hangingPunct="0">
              <a:defRPr/>
            </a:pPr>
            <a:r>
              <a:rPr lang="en-GB" sz="3200" b="1" dirty="0">
                <a:solidFill>
                  <a:schemeClr val="accent3">
                    <a:lumMod val="50000"/>
                  </a:schemeClr>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The Planning/Decision Making Process</a:t>
            </a:r>
            <a:endParaRPr lang="en-US" sz="3200" i="1" dirty="0">
              <a:solidFill>
                <a:schemeClr val="accent3">
                  <a:lumMod val="50000"/>
                </a:schemeClr>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a:extLst>
              <a:ext uri="{FF2B5EF4-FFF2-40B4-BE49-F238E27FC236}">
                <a16:creationId xmlns:a16="http://schemas.microsoft.com/office/drawing/2014/main" id="{9582D4F2-AFE6-42E8-91CB-180FBE5EB177}"/>
              </a:ext>
            </a:extLst>
          </p:cNvPr>
          <p:cNvSpPr>
            <a:spLocks noGrp="1" noChangeArrowheads="1"/>
          </p:cNvSpPr>
          <p:nvPr>
            <p:ph type="title" idx="4294967295"/>
          </p:nvPr>
        </p:nvSpPr>
        <p:spPr>
          <a:xfrm>
            <a:off x="559481" y="399131"/>
            <a:ext cx="7164423" cy="587651"/>
          </a:xfrm>
        </p:spPr>
        <p:txBody>
          <a:bodyPr>
            <a:normAutofit fontScale="90000"/>
          </a:bodyPr>
          <a:lstStyle/>
          <a:p>
            <a:pPr>
              <a:defRPr/>
            </a:pPr>
            <a:r>
              <a:rPr lang="en-US" dirty="0"/>
              <a:t>Types of Planning</a:t>
            </a:r>
          </a:p>
        </p:txBody>
      </p:sp>
      <p:grpSp>
        <p:nvGrpSpPr>
          <p:cNvPr id="47" name="Group 46">
            <a:extLst>
              <a:ext uri="{FF2B5EF4-FFF2-40B4-BE49-F238E27FC236}">
                <a16:creationId xmlns:a16="http://schemas.microsoft.com/office/drawing/2014/main" id="{5536B40E-676D-4094-917C-F1D068091F3D}"/>
              </a:ext>
            </a:extLst>
          </p:cNvPr>
          <p:cNvGrpSpPr/>
          <p:nvPr/>
        </p:nvGrpSpPr>
        <p:grpSpPr>
          <a:xfrm>
            <a:off x="334737" y="986782"/>
            <a:ext cx="8433706" cy="5283389"/>
            <a:chOff x="172079" y="1992086"/>
            <a:chExt cx="8139164" cy="5072063"/>
          </a:xfrm>
        </p:grpSpPr>
        <p:sp>
          <p:nvSpPr>
            <p:cNvPr id="48" name="Rectangle 47">
              <a:extLst>
                <a:ext uri="{FF2B5EF4-FFF2-40B4-BE49-F238E27FC236}">
                  <a16:creationId xmlns:a16="http://schemas.microsoft.com/office/drawing/2014/main" id="{208B2A30-AADD-4CDD-B99C-5BF468BE1168}"/>
                </a:ext>
              </a:extLst>
            </p:cNvPr>
            <p:cNvSpPr/>
            <p:nvPr/>
          </p:nvSpPr>
          <p:spPr>
            <a:xfrm>
              <a:off x="172079" y="2017207"/>
              <a:ext cx="2669513" cy="587651"/>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2000" i="1" dirty="0">
                  <a:latin typeface="+mj-lt"/>
                </a:rPr>
                <a:t>Breadth</a:t>
              </a:r>
            </a:p>
          </p:txBody>
        </p:sp>
        <p:sp>
          <p:nvSpPr>
            <p:cNvPr id="49" name="Rectangle 48">
              <a:extLst>
                <a:ext uri="{FF2B5EF4-FFF2-40B4-BE49-F238E27FC236}">
                  <a16:creationId xmlns:a16="http://schemas.microsoft.com/office/drawing/2014/main" id="{07F8A22A-E4A9-4D1B-B99F-FC590511EB43}"/>
                </a:ext>
              </a:extLst>
            </p:cNvPr>
            <p:cNvSpPr/>
            <p:nvPr/>
          </p:nvSpPr>
          <p:spPr>
            <a:xfrm>
              <a:off x="3375493" y="2017208"/>
              <a:ext cx="2143915" cy="587651"/>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2000" i="1" dirty="0">
                  <a:latin typeface="+mj-lt"/>
                </a:rPr>
                <a:t>Time Frame</a:t>
              </a:r>
            </a:p>
          </p:txBody>
        </p:sp>
        <p:sp>
          <p:nvSpPr>
            <p:cNvPr id="50" name="Rectangle 49">
              <a:extLst>
                <a:ext uri="{FF2B5EF4-FFF2-40B4-BE49-F238E27FC236}">
                  <a16:creationId xmlns:a16="http://schemas.microsoft.com/office/drawing/2014/main" id="{A3E73450-C113-4327-BD73-EF27A674535A}"/>
                </a:ext>
              </a:extLst>
            </p:cNvPr>
            <p:cNvSpPr/>
            <p:nvPr/>
          </p:nvSpPr>
          <p:spPr>
            <a:xfrm>
              <a:off x="6017717" y="1992086"/>
              <a:ext cx="2293526" cy="622733"/>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2000" i="1" dirty="0">
                  <a:latin typeface="+mj-lt"/>
                </a:rPr>
                <a:t>Frequency of Use</a:t>
              </a:r>
            </a:p>
          </p:txBody>
        </p:sp>
        <p:sp>
          <p:nvSpPr>
            <p:cNvPr id="51" name="Rectangle 50">
              <a:extLst>
                <a:ext uri="{FF2B5EF4-FFF2-40B4-BE49-F238E27FC236}">
                  <a16:creationId xmlns:a16="http://schemas.microsoft.com/office/drawing/2014/main" id="{3923666B-EAA1-4787-9C85-2BCE6EDF5577}"/>
                </a:ext>
              </a:extLst>
            </p:cNvPr>
            <p:cNvSpPr/>
            <p:nvPr/>
          </p:nvSpPr>
          <p:spPr>
            <a:xfrm>
              <a:off x="537256" y="2771549"/>
              <a:ext cx="2498725" cy="2020887"/>
            </a:xfrm>
            <a:prstGeom prst="rect">
              <a:avLst/>
            </a:prstGeom>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2400" b="1" dirty="0">
                  <a:latin typeface="+mj-lt"/>
                </a:rPr>
                <a:t>Strategic</a:t>
              </a:r>
            </a:p>
            <a:p>
              <a:pPr>
                <a:defRPr/>
              </a:pPr>
              <a:r>
                <a:rPr lang="en-GB" sz="1600" dirty="0">
                  <a:latin typeface="+mj-lt"/>
                </a:rPr>
                <a:t>- apply to whole organization</a:t>
              </a:r>
            </a:p>
            <a:p>
              <a:pPr>
                <a:defRPr/>
              </a:pPr>
              <a:r>
                <a:rPr lang="en-GB" sz="1600" dirty="0">
                  <a:latin typeface="+mj-lt"/>
                </a:rPr>
                <a:t>-establishes organizations overall goals</a:t>
              </a:r>
            </a:p>
            <a:p>
              <a:pPr>
                <a:defRPr/>
              </a:pPr>
              <a:r>
                <a:rPr lang="en-GB" sz="1600" dirty="0">
                  <a:latin typeface="+mj-lt"/>
                </a:rPr>
                <a:t>- mostly done at higher management level</a:t>
              </a:r>
            </a:p>
          </p:txBody>
        </p:sp>
        <p:cxnSp>
          <p:nvCxnSpPr>
            <p:cNvPr id="52" name="Straight Connector 51">
              <a:extLst>
                <a:ext uri="{FF2B5EF4-FFF2-40B4-BE49-F238E27FC236}">
                  <a16:creationId xmlns:a16="http://schemas.microsoft.com/office/drawing/2014/main" id="{9F2D3AEC-3572-4B78-B161-35559958D29E}"/>
                </a:ext>
              </a:extLst>
            </p:cNvPr>
            <p:cNvCxnSpPr/>
            <p:nvPr/>
          </p:nvCxnSpPr>
          <p:spPr>
            <a:xfrm rot="16200000" flipH="1">
              <a:off x="-1613013" y="4388417"/>
              <a:ext cx="3603625" cy="17463"/>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6C587447-3E47-4CA3-AF3F-93EA22F6CE7E}"/>
                </a:ext>
              </a:extLst>
            </p:cNvPr>
            <p:cNvCxnSpPr/>
            <p:nvPr/>
          </p:nvCxnSpPr>
          <p:spPr>
            <a:xfrm flipV="1">
              <a:off x="200706" y="2946174"/>
              <a:ext cx="358775" cy="635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684C9F19-DD8C-45D0-91A6-620A2FADE265}"/>
                </a:ext>
              </a:extLst>
            </p:cNvPr>
            <p:cNvCxnSpPr/>
            <p:nvPr/>
          </p:nvCxnSpPr>
          <p:spPr>
            <a:xfrm rot="16200000" flipH="1">
              <a:off x="1540556" y="4449536"/>
              <a:ext cx="3686175" cy="15875"/>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66C266E-BFF5-40B7-8729-C9A1D4509051}"/>
                </a:ext>
              </a:extLst>
            </p:cNvPr>
            <p:cNvCxnSpPr/>
            <p:nvPr/>
          </p:nvCxnSpPr>
          <p:spPr>
            <a:xfrm>
              <a:off x="3383643" y="3023961"/>
              <a:ext cx="517525"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8AC7022-C045-4739-A34A-336901CEF997}"/>
                </a:ext>
              </a:extLst>
            </p:cNvPr>
            <p:cNvCxnSpPr/>
            <p:nvPr/>
          </p:nvCxnSpPr>
          <p:spPr>
            <a:xfrm>
              <a:off x="3375706" y="6305324"/>
              <a:ext cx="525462" cy="4762"/>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025DC4C-DC9F-476B-83F2-01D6A011412F}"/>
                </a:ext>
              </a:extLst>
            </p:cNvPr>
            <p:cNvCxnSpPr/>
            <p:nvPr/>
          </p:nvCxnSpPr>
          <p:spPr>
            <a:xfrm>
              <a:off x="188006" y="6191024"/>
              <a:ext cx="517525" cy="0"/>
            </a:xfrm>
            <a:prstGeom prst="line">
              <a:avLst/>
            </a:prstGeom>
          </p:spPr>
          <p:style>
            <a:lnRef idx="2">
              <a:schemeClr val="dk1"/>
            </a:lnRef>
            <a:fillRef idx="0">
              <a:schemeClr val="dk1"/>
            </a:fillRef>
            <a:effectRef idx="1">
              <a:schemeClr val="dk1"/>
            </a:effectRef>
            <a:fontRef idx="minor">
              <a:schemeClr val="tx1"/>
            </a:fontRef>
          </p:style>
        </p:cxnSp>
        <p:sp>
          <p:nvSpPr>
            <p:cNvPr id="58" name="Rectangle 57">
              <a:extLst>
                <a:ext uri="{FF2B5EF4-FFF2-40B4-BE49-F238E27FC236}">
                  <a16:creationId xmlns:a16="http://schemas.microsoft.com/office/drawing/2014/main" id="{A24A2DD0-F059-462A-92D2-8406C2C6A6CA}"/>
                </a:ext>
              </a:extLst>
            </p:cNvPr>
            <p:cNvSpPr/>
            <p:nvPr/>
          </p:nvSpPr>
          <p:spPr>
            <a:xfrm>
              <a:off x="521381" y="5163911"/>
              <a:ext cx="2514600" cy="1900238"/>
            </a:xfrm>
            <a:prstGeom prst="rect">
              <a:avLst/>
            </a:prstGeom>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2400" b="1" dirty="0">
                  <a:latin typeface="+mj-lt"/>
                </a:rPr>
                <a:t>Operational</a:t>
              </a:r>
            </a:p>
            <a:p>
              <a:pPr>
                <a:defRPr/>
              </a:pPr>
              <a:r>
                <a:rPr lang="en-GB" sz="1600" dirty="0">
                  <a:latin typeface="+mj-lt"/>
                </a:rPr>
                <a:t>- how overall goals are met</a:t>
              </a:r>
            </a:p>
            <a:p>
              <a:pPr>
                <a:defRPr/>
              </a:pPr>
              <a:r>
                <a:rPr lang="en-GB" sz="1600" dirty="0">
                  <a:latin typeface="+mj-lt"/>
                </a:rPr>
                <a:t>- mostly middle and lower management level is involved</a:t>
              </a:r>
            </a:p>
            <a:p>
              <a:pPr>
                <a:defRPr/>
              </a:pPr>
              <a:r>
                <a:rPr lang="en-GB" sz="1600" dirty="0">
                  <a:latin typeface="+mj-lt"/>
                </a:rPr>
                <a:t>-covers short term period even day to day actions</a:t>
              </a:r>
            </a:p>
          </p:txBody>
        </p:sp>
        <p:sp>
          <p:nvSpPr>
            <p:cNvPr id="59" name="Rectangle 58">
              <a:extLst>
                <a:ext uri="{FF2B5EF4-FFF2-40B4-BE49-F238E27FC236}">
                  <a16:creationId xmlns:a16="http://schemas.microsoft.com/office/drawing/2014/main" id="{8FEB3340-E45E-4622-A314-AFB641317517}"/>
                </a:ext>
              </a:extLst>
            </p:cNvPr>
            <p:cNvSpPr/>
            <p:nvPr/>
          </p:nvSpPr>
          <p:spPr>
            <a:xfrm>
              <a:off x="3740831" y="2811236"/>
              <a:ext cx="2024062" cy="2170113"/>
            </a:xfrm>
            <a:prstGeom prst="rect">
              <a:avLst/>
            </a:prstGeom>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2400" b="1" dirty="0">
                  <a:latin typeface="+mj-lt"/>
                </a:rPr>
                <a:t>Long-term</a:t>
              </a:r>
            </a:p>
            <a:p>
              <a:pPr>
                <a:defRPr/>
              </a:pPr>
              <a:endParaRPr lang="en-GB" sz="1800" b="1" dirty="0">
                <a:latin typeface="+mj-lt"/>
              </a:endParaRPr>
            </a:p>
            <a:p>
              <a:pPr>
                <a:defRPr/>
              </a:pPr>
              <a:r>
                <a:rPr lang="en-GB" sz="1600" dirty="0">
                  <a:latin typeface="+mj-lt"/>
                </a:rPr>
                <a:t>- time frame of more than 3 years</a:t>
              </a:r>
            </a:p>
          </p:txBody>
        </p:sp>
        <p:sp>
          <p:nvSpPr>
            <p:cNvPr id="60" name="Rectangle 59">
              <a:extLst>
                <a:ext uri="{FF2B5EF4-FFF2-40B4-BE49-F238E27FC236}">
                  <a16:creationId xmlns:a16="http://schemas.microsoft.com/office/drawing/2014/main" id="{C75EBECF-0B17-4B7D-AC9B-1B470CF2EE57}"/>
                </a:ext>
              </a:extLst>
            </p:cNvPr>
            <p:cNvSpPr/>
            <p:nvPr/>
          </p:nvSpPr>
          <p:spPr>
            <a:xfrm>
              <a:off x="3732893" y="5243286"/>
              <a:ext cx="2032000" cy="1800225"/>
            </a:xfrm>
            <a:prstGeom prst="rect">
              <a:avLst/>
            </a:prstGeom>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2400" b="1" dirty="0">
                  <a:latin typeface="+mj-lt"/>
                </a:rPr>
                <a:t>Short-term</a:t>
              </a:r>
            </a:p>
            <a:p>
              <a:pPr>
                <a:defRPr/>
              </a:pPr>
              <a:endParaRPr lang="en-GB" sz="1800" b="1" dirty="0">
                <a:latin typeface="+mj-lt"/>
              </a:endParaRPr>
            </a:p>
            <a:p>
              <a:pPr>
                <a:buFontTx/>
                <a:buChar char="-"/>
                <a:defRPr/>
              </a:pPr>
              <a:r>
                <a:rPr lang="en-GB" sz="1600" dirty="0">
                  <a:latin typeface="+mj-lt"/>
                </a:rPr>
                <a:t>less than 3 years</a:t>
              </a:r>
            </a:p>
            <a:p>
              <a:pPr>
                <a:buFontTx/>
                <a:buChar char="-"/>
                <a:defRPr/>
              </a:pPr>
              <a:endParaRPr lang="en-US" sz="1400" dirty="0">
                <a:latin typeface="+mj-lt"/>
              </a:endParaRPr>
            </a:p>
            <a:p>
              <a:pPr>
                <a:buFontTx/>
                <a:buChar char="-"/>
                <a:defRPr/>
              </a:pPr>
              <a:endParaRPr lang="en-US" sz="1400" dirty="0">
                <a:latin typeface="+mj-lt"/>
              </a:endParaRPr>
            </a:p>
            <a:p>
              <a:pPr>
                <a:defRPr/>
              </a:pPr>
              <a:r>
                <a:rPr lang="en-GB" sz="1400" dirty="0">
                  <a:latin typeface="+mj-lt"/>
                </a:rPr>
                <a:t> </a:t>
              </a:r>
            </a:p>
          </p:txBody>
        </p:sp>
        <p:cxnSp>
          <p:nvCxnSpPr>
            <p:cNvPr id="61" name="Straight Connector 60">
              <a:extLst>
                <a:ext uri="{FF2B5EF4-FFF2-40B4-BE49-F238E27FC236}">
                  <a16:creationId xmlns:a16="http://schemas.microsoft.com/office/drawing/2014/main" id="{3042EC93-E176-4204-B931-501A911FF5C4}"/>
                </a:ext>
              </a:extLst>
            </p:cNvPr>
            <p:cNvCxnSpPr/>
            <p:nvPr/>
          </p:nvCxnSpPr>
          <p:spPr>
            <a:xfrm rot="16200000" flipH="1">
              <a:off x="4193268" y="4376511"/>
              <a:ext cx="3686175" cy="15875"/>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56E6381-A324-40B3-ADC4-2DBF27B210BE}"/>
                </a:ext>
              </a:extLst>
            </p:cNvPr>
            <p:cNvCxnSpPr/>
            <p:nvPr/>
          </p:nvCxnSpPr>
          <p:spPr>
            <a:xfrm>
              <a:off x="6036356" y="2949349"/>
              <a:ext cx="515937"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35B4436B-9ABE-4DB5-BECF-33740E259727}"/>
                </a:ext>
              </a:extLst>
            </p:cNvPr>
            <p:cNvCxnSpPr/>
            <p:nvPr/>
          </p:nvCxnSpPr>
          <p:spPr>
            <a:xfrm>
              <a:off x="6028418" y="6232299"/>
              <a:ext cx="523875" cy="4762"/>
            </a:xfrm>
            <a:prstGeom prst="line">
              <a:avLst/>
            </a:prstGeom>
          </p:spPr>
          <p:style>
            <a:lnRef idx="2">
              <a:schemeClr val="dk1"/>
            </a:lnRef>
            <a:fillRef idx="0">
              <a:schemeClr val="dk1"/>
            </a:fillRef>
            <a:effectRef idx="1">
              <a:schemeClr val="dk1"/>
            </a:effectRef>
            <a:fontRef idx="minor">
              <a:schemeClr val="tx1"/>
            </a:fontRef>
          </p:style>
        </p:cxnSp>
        <p:sp>
          <p:nvSpPr>
            <p:cNvPr id="64" name="Rectangle 63">
              <a:extLst>
                <a:ext uri="{FF2B5EF4-FFF2-40B4-BE49-F238E27FC236}">
                  <a16:creationId xmlns:a16="http://schemas.microsoft.com/office/drawing/2014/main" id="{44A89F9D-79FA-4CCF-BE06-D045D862397C}"/>
                </a:ext>
              </a:extLst>
            </p:cNvPr>
            <p:cNvSpPr/>
            <p:nvPr/>
          </p:nvSpPr>
          <p:spPr>
            <a:xfrm>
              <a:off x="6314168" y="2738211"/>
              <a:ext cx="1830388" cy="2020888"/>
            </a:xfrm>
            <a:prstGeom prst="rect">
              <a:avLst/>
            </a:prstGeom>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2400" b="1" dirty="0">
                  <a:latin typeface="+mj-lt"/>
                </a:rPr>
                <a:t>Single use</a:t>
              </a:r>
            </a:p>
            <a:p>
              <a:pPr>
                <a:defRPr/>
              </a:pPr>
              <a:endParaRPr lang="en-GB" sz="1800" b="1" dirty="0">
                <a:latin typeface="+mj-lt"/>
              </a:endParaRPr>
            </a:p>
            <a:p>
              <a:pPr>
                <a:defRPr/>
              </a:pPr>
              <a:r>
                <a:rPr lang="en-GB" sz="1600" dirty="0">
                  <a:latin typeface="+mj-lt"/>
                </a:rPr>
                <a:t>- one time plan</a:t>
              </a:r>
            </a:p>
            <a:p>
              <a:pPr>
                <a:defRPr/>
              </a:pPr>
              <a:r>
                <a:rPr lang="en-GB" sz="1600" dirty="0">
                  <a:latin typeface="+mj-lt"/>
                </a:rPr>
                <a:t>- designed for specific purpose or unique situation</a:t>
              </a:r>
            </a:p>
            <a:p>
              <a:pPr>
                <a:defRPr/>
              </a:pPr>
              <a:endParaRPr lang="en-GB" sz="1400" dirty="0">
                <a:latin typeface="+mj-lt"/>
              </a:endParaRPr>
            </a:p>
          </p:txBody>
        </p:sp>
        <p:sp>
          <p:nvSpPr>
            <p:cNvPr id="65" name="Rectangle 64">
              <a:extLst>
                <a:ext uri="{FF2B5EF4-FFF2-40B4-BE49-F238E27FC236}">
                  <a16:creationId xmlns:a16="http://schemas.microsoft.com/office/drawing/2014/main" id="{0BB27136-01C2-450E-A5CD-D1DDCA521414}"/>
                </a:ext>
              </a:extLst>
            </p:cNvPr>
            <p:cNvSpPr/>
            <p:nvPr/>
          </p:nvSpPr>
          <p:spPr>
            <a:xfrm>
              <a:off x="6398306" y="5065486"/>
              <a:ext cx="1746250" cy="1985963"/>
            </a:xfrm>
            <a:prstGeom prst="rect">
              <a:avLst/>
            </a:prstGeom>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2400" b="1" dirty="0">
                  <a:latin typeface="+mj-lt"/>
                </a:rPr>
                <a:t>Standing</a:t>
              </a:r>
            </a:p>
            <a:p>
              <a:pPr>
                <a:defRPr/>
              </a:pPr>
              <a:endParaRPr lang="en-GB" sz="1800" b="1" dirty="0">
                <a:latin typeface="+mj-lt"/>
              </a:endParaRPr>
            </a:p>
            <a:p>
              <a:pPr>
                <a:defRPr/>
              </a:pPr>
              <a:r>
                <a:rPr lang="en-GB" sz="1600" dirty="0">
                  <a:latin typeface="+mj-lt"/>
                </a:rPr>
                <a:t>- regularly prepared plan -</a:t>
              </a:r>
            </a:p>
            <a:p>
              <a:pPr>
                <a:defRPr/>
              </a:pPr>
              <a:r>
                <a:rPr lang="en-GB" sz="1600" dirty="0">
                  <a:latin typeface="+mj-lt"/>
                </a:rPr>
                <a:t>annual plans etc.</a:t>
              </a:r>
            </a:p>
            <a:p>
              <a:pPr>
                <a:defRPr/>
              </a:pPr>
              <a:endParaRPr lang="en-US" sz="1400" dirty="0">
                <a:latin typeface="+mj-lt"/>
              </a:endParaRPr>
            </a:p>
            <a:p>
              <a:pPr>
                <a:defRPr/>
              </a:pPr>
              <a:endParaRPr lang="en-US" sz="1400" dirty="0">
                <a:latin typeface="+mj-lt"/>
              </a:endParaRPr>
            </a:p>
            <a:p>
              <a:pPr>
                <a:defRPr/>
              </a:pPr>
              <a:endParaRPr lang="en-GB" sz="1400" dirty="0">
                <a:latin typeface="+mj-l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a:extLst>
              <a:ext uri="{FF2B5EF4-FFF2-40B4-BE49-F238E27FC236}">
                <a16:creationId xmlns:a16="http://schemas.microsoft.com/office/drawing/2014/main" id="{ECD8503D-444C-4289-A440-1873437F0F9B}"/>
              </a:ext>
            </a:extLst>
          </p:cNvPr>
          <p:cNvSpPr>
            <a:spLocks noGrp="1" noChangeArrowheads="1"/>
          </p:cNvSpPr>
          <p:nvPr>
            <p:ph type="title" idx="4294967295"/>
          </p:nvPr>
        </p:nvSpPr>
        <p:spPr>
          <a:xfrm>
            <a:off x="792163" y="339517"/>
            <a:ext cx="7920037" cy="579438"/>
          </a:xfrm>
        </p:spPr>
        <p:txBody>
          <a:bodyPr>
            <a:noAutofit/>
          </a:bodyPr>
          <a:lstStyle/>
          <a:p>
            <a:pPr>
              <a:defRPr/>
            </a:pPr>
            <a:r>
              <a:rPr lang="en-US" sz="3600" dirty="0"/>
              <a:t>Planning in the Hierarchy of Organizations</a:t>
            </a:r>
          </a:p>
        </p:txBody>
      </p:sp>
      <p:grpSp>
        <p:nvGrpSpPr>
          <p:cNvPr id="2" name="Group 1">
            <a:extLst>
              <a:ext uri="{FF2B5EF4-FFF2-40B4-BE49-F238E27FC236}">
                <a16:creationId xmlns:a16="http://schemas.microsoft.com/office/drawing/2014/main" id="{1B872ABD-2BA9-420C-BBB3-1F5AF25B6C0A}"/>
              </a:ext>
            </a:extLst>
          </p:cNvPr>
          <p:cNvGrpSpPr/>
          <p:nvPr/>
        </p:nvGrpSpPr>
        <p:grpSpPr>
          <a:xfrm>
            <a:off x="880286" y="1343498"/>
            <a:ext cx="7596834" cy="4702629"/>
            <a:chOff x="943916" y="1070889"/>
            <a:chExt cx="7596834" cy="4702629"/>
          </a:xfrm>
        </p:grpSpPr>
        <p:sp>
          <p:nvSpPr>
            <p:cNvPr id="6" name="Right Triangle 5">
              <a:extLst>
                <a:ext uri="{FF2B5EF4-FFF2-40B4-BE49-F238E27FC236}">
                  <a16:creationId xmlns:a16="http://schemas.microsoft.com/office/drawing/2014/main" id="{DE15E9E0-8985-4612-81B4-7A7A09F385F1}"/>
                </a:ext>
              </a:extLst>
            </p:cNvPr>
            <p:cNvSpPr/>
            <p:nvPr/>
          </p:nvSpPr>
          <p:spPr>
            <a:xfrm rot="10800000" flipH="1">
              <a:off x="954923" y="1070889"/>
              <a:ext cx="3280835" cy="4689037"/>
            </a:xfrm>
            <a:prstGeom prst="rtTriangle">
              <a:avLst/>
            </a:prstGeom>
          </p:spPr>
          <p:style>
            <a:lnRef idx="1">
              <a:schemeClr val="accent1"/>
            </a:lnRef>
            <a:fillRef idx="2">
              <a:schemeClr val="accent1"/>
            </a:fillRef>
            <a:effectRef idx="1">
              <a:schemeClr val="accent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endParaRPr lang="en-GB"/>
            </a:p>
          </p:txBody>
        </p:sp>
        <p:sp>
          <p:nvSpPr>
            <p:cNvPr id="7" name="Rectangle 6">
              <a:extLst>
                <a:ext uri="{FF2B5EF4-FFF2-40B4-BE49-F238E27FC236}">
                  <a16:creationId xmlns:a16="http://schemas.microsoft.com/office/drawing/2014/main" id="{FC43CF94-6B40-4FDD-B76F-EDE1987BD469}"/>
                </a:ext>
              </a:extLst>
            </p:cNvPr>
            <p:cNvSpPr/>
            <p:nvPr/>
          </p:nvSpPr>
          <p:spPr>
            <a:xfrm>
              <a:off x="1031875" y="1165930"/>
              <a:ext cx="2058988" cy="1182688"/>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800" dirty="0">
                  <a:latin typeface="+mj-lt"/>
                </a:rPr>
                <a:t>Strategic </a:t>
              </a:r>
            </a:p>
            <a:p>
              <a:pPr algn="ctr">
                <a:defRPr/>
              </a:pPr>
              <a:r>
                <a:rPr lang="en-GB" sz="1800" dirty="0">
                  <a:latin typeface="+mj-lt"/>
                </a:rPr>
                <a:t>Planning</a:t>
              </a:r>
            </a:p>
            <a:p>
              <a:pPr algn="ctr">
                <a:defRPr/>
              </a:pPr>
              <a:endParaRPr lang="en-GB" sz="1800" dirty="0">
                <a:latin typeface="+mj-lt"/>
              </a:endParaRPr>
            </a:p>
          </p:txBody>
        </p:sp>
        <p:sp>
          <p:nvSpPr>
            <p:cNvPr id="8" name="Right Triangle 7">
              <a:extLst>
                <a:ext uri="{FF2B5EF4-FFF2-40B4-BE49-F238E27FC236}">
                  <a16:creationId xmlns:a16="http://schemas.microsoft.com/office/drawing/2014/main" id="{34372CB7-9C81-457A-857C-24336FE05313}"/>
                </a:ext>
              </a:extLst>
            </p:cNvPr>
            <p:cNvSpPr/>
            <p:nvPr/>
          </p:nvSpPr>
          <p:spPr>
            <a:xfrm flipH="1">
              <a:off x="943916" y="1084481"/>
              <a:ext cx="3280835" cy="4689037"/>
            </a:xfrm>
            <a:prstGeom prst="rtTriangle">
              <a:avLst/>
            </a:prstGeom>
          </p:spPr>
          <p:style>
            <a:lnRef idx="1">
              <a:schemeClr val="accent2"/>
            </a:lnRef>
            <a:fillRef idx="2">
              <a:schemeClr val="accent2"/>
            </a:fillRef>
            <a:effectRef idx="1">
              <a:schemeClr val="accent2"/>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endParaRPr lang="en-GB"/>
            </a:p>
          </p:txBody>
        </p:sp>
        <p:sp>
          <p:nvSpPr>
            <p:cNvPr id="9" name="Rectangle 8">
              <a:extLst>
                <a:ext uri="{FF2B5EF4-FFF2-40B4-BE49-F238E27FC236}">
                  <a16:creationId xmlns:a16="http://schemas.microsoft.com/office/drawing/2014/main" id="{96B5D8F4-E518-465F-843B-28DF2DF3EAAD}"/>
                </a:ext>
              </a:extLst>
            </p:cNvPr>
            <p:cNvSpPr/>
            <p:nvPr/>
          </p:nvSpPr>
          <p:spPr>
            <a:xfrm>
              <a:off x="2055813" y="4359980"/>
              <a:ext cx="2058987" cy="1182688"/>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800">
                  <a:latin typeface="+mj-lt"/>
                </a:rPr>
                <a:t>Operational</a:t>
              </a:r>
            </a:p>
            <a:p>
              <a:pPr algn="ctr">
                <a:defRPr/>
              </a:pPr>
              <a:r>
                <a:rPr lang="en-GB" sz="1800">
                  <a:latin typeface="+mj-lt"/>
                </a:rPr>
                <a:t>Planning</a:t>
              </a:r>
            </a:p>
            <a:p>
              <a:pPr algn="ctr">
                <a:defRPr/>
              </a:pPr>
              <a:endParaRPr lang="en-GB" sz="1800">
                <a:latin typeface="+mj-lt"/>
              </a:endParaRPr>
            </a:p>
          </p:txBody>
        </p:sp>
        <p:sp>
          <p:nvSpPr>
            <p:cNvPr id="10" name="Right Triangle 9">
              <a:extLst>
                <a:ext uri="{FF2B5EF4-FFF2-40B4-BE49-F238E27FC236}">
                  <a16:creationId xmlns:a16="http://schemas.microsoft.com/office/drawing/2014/main" id="{E96320C4-35DF-4CF8-AB54-673A9B3AC4F6}"/>
                </a:ext>
              </a:extLst>
            </p:cNvPr>
            <p:cNvSpPr/>
            <p:nvPr/>
          </p:nvSpPr>
          <p:spPr>
            <a:xfrm>
              <a:off x="4213741" y="1084481"/>
              <a:ext cx="3258812" cy="4689037"/>
            </a:xfrm>
            <a:prstGeom prst="rtTriangle">
              <a:avLst/>
            </a:prstGeom>
          </p:spPr>
          <p:style>
            <a:lnRef idx="1">
              <a:schemeClr val="dk1"/>
            </a:lnRef>
            <a:fillRef idx="2">
              <a:schemeClr val="dk1"/>
            </a:fillRef>
            <a:effectRef idx="1">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endParaRPr lang="en-GB"/>
            </a:p>
          </p:txBody>
        </p:sp>
        <p:cxnSp>
          <p:nvCxnSpPr>
            <p:cNvPr id="11" name="Straight Connector 10">
              <a:extLst>
                <a:ext uri="{FF2B5EF4-FFF2-40B4-BE49-F238E27FC236}">
                  <a16:creationId xmlns:a16="http://schemas.microsoft.com/office/drawing/2014/main" id="{B13E25B4-109E-4D99-BEF6-102BA18E9BE8}"/>
                </a:ext>
              </a:extLst>
            </p:cNvPr>
            <p:cNvCxnSpPr/>
            <p:nvPr/>
          </p:nvCxnSpPr>
          <p:spPr>
            <a:xfrm flipV="1">
              <a:off x="4224338" y="2620080"/>
              <a:ext cx="1057275"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37DEC1-3178-4F5A-9C7E-DD596C3A6A22}"/>
                </a:ext>
              </a:extLst>
            </p:cNvPr>
            <p:cNvCxnSpPr/>
            <p:nvPr/>
          </p:nvCxnSpPr>
          <p:spPr>
            <a:xfrm flipV="1">
              <a:off x="4224338" y="4196468"/>
              <a:ext cx="2147887" cy="8255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CE46AEB-0C4F-4423-BD09-2E0BE9B2EFFC}"/>
                </a:ext>
              </a:extLst>
            </p:cNvPr>
            <p:cNvSpPr/>
            <p:nvPr/>
          </p:nvSpPr>
          <p:spPr>
            <a:xfrm>
              <a:off x="4411663" y="1383418"/>
              <a:ext cx="2058987" cy="1114425"/>
            </a:xfrm>
            <a:prstGeom prst="rect">
              <a:avLst/>
            </a:prstGeom>
            <a:noFill/>
            <a:ln w="3175"/>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800">
                  <a:latin typeface="+mj-lt"/>
                </a:rPr>
                <a:t>Top</a:t>
              </a:r>
            </a:p>
            <a:p>
              <a:pPr algn="ctr">
                <a:defRPr/>
              </a:pPr>
              <a:r>
                <a:rPr lang="en-GB" sz="1800">
                  <a:latin typeface="+mj-lt"/>
                </a:rPr>
                <a:t>Executives</a:t>
              </a:r>
            </a:p>
            <a:p>
              <a:pPr algn="ctr">
                <a:defRPr/>
              </a:pPr>
              <a:endParaRPr lang="en-GB" sz="1800">
                <a:latin typeface="+mj-lt"/>
              </a:endParaRPr>
            </a:p>
          </p:txBody>
        </p:sp>
        <p:sp>
          <p:nvSpPr>
            <p:cNvPr id="14" name="Rectangle 13">
              <a:extLst>
                <a:ext uri="{FF2B5EF4-FFF2-40B4-BE49-F238E27FC236}">
                  <a16:creationId xmlns:a16="http://schemas.microsoft.com/office/drawing/2014/main" id="{D98E149E-E9CB-4A1E-8A6F-EAD68EA3DAA1}"/>
                </a:ext>
              </a:extLst>
            </p:cNvPr>
            <p:cNvSpPr/>
            <p:nvPr/>
          </p:nvSpPr>
          <p:spPr>
            <a:xfrm>
              <a:off x="5337175" y="2947105"/>
              <a:ext cx="2058988" cy="1114425"/>
            </a:xfrm>
            <a:prstGeom prst="rect">
              <a:avLst/>
            </a:prstGeom>
            <a:noFill/>
            <a:ln w="3175"/>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800">
                  <a:latin typeface="+mj-lt"/>
                </a:rPr>
                <a:t>Middle level</a:t>
              </a:r>
            </a:p>
            <a:p>
              <a:pPr algn="ctr">
                <a:defRPr/>
              </a:pPr>
              <a:r>
                <a:rPr lang="en-GB" sz="1800">
                  <a:latin typeface="+mj-lt"/>
                </a:rPr>
                <a:t>Managers</a:t>
              </a:r>
            </a:p>
            <a:p>
              <a:pPr algn="ctr">
                <a:defRPr/>
              </a:pPr>
              <a:endParaRPr lang="en-GB" sz="1800">
                <a:latin typeface="+mj-lt"/>
              </a:endParaRPr>
            </a:p>
          </p:txBody>
        </p:sp>
        <p:sp>
          <p:nvSpPr>
            <p:cNvPr id="15" name="Rectangle 14">
              <a:extLst>
                <a:ext uri="{FF2B5EF4-FFF2-40B4-BE49-F238E27FC236}">
                  <a16:creationId xmlns:a16="http://schemas.microsoft.com/office/drawing/2014/main" id="{0ADECDE3-5EBF-4944-92F1-F45FE6F0BAD1}"/>
                </a:ext>
              </a:extLst>
            </p:cNvPr>
            <p:cNvSpPr/>
            <p:nvPr/>
          </p:nvSpPr>
          <p:spPr>
            <a:xfrm>
              <a:off x="6481763" y="4509205"/>
              <a:ext cx="2058987" cy="1114425"/>
            </a:xfrm>
            <a:prstGeom prst="rect">
              <a:avLst/>
            </a:prstGeom>
            <a:noFill/>
            <a:ln w="3175"/>
          </p:spPr>
          <p:style>
            <a:lnRef idx="2">
              <a:schemeClr val="dk1"/>
            </a:lnRef>
            <a:fillRef idx="1">
              <a:schemeClr val="lt1"/>
            </a:fillRef>
            <a:effectRef idx="0">
              <a:schemeClr val="dk1"/>
            </a:effectRef>
            <a:fontRef idx="minor">
              <a:schemeClr val="dk1"/>
            </a:fontRef>
          </p:style>
          <p:txBody>
            <a:bodyPr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800">
                  <a:latin typeface="+mj-lt"/>
                </a:rPr>
                <a:t>First-level</a:t>
              </a:r>
            </a:p>
            <a:p>
              <a:pPr algn="ctr">
                <a:defRPr/>
              </a:pPr>
              <a:r>
                <a:rPr lang="en-GB" sz="1800">
                  <a:latin typeface="+mj-lt"/>
                </a:rPr>
                <a:t>Managers</a:t>
              </a:r>
            </a:p>
          </p:txBody>
        </p:sp>
      </p:grpSp>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25732</TotalTime>
  <Words>2249</Words>
  <Application>Microsoft Office PowerPoint</Application>
  <PresentationFormat>On-screen Show (4:3)</PresentationFormat>
  <Paragraphs>304</Paragraphs>
  <Slides>64</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vt:lpstr>
      <vt:lpstr>Calibri</vt:lpstr>
      <vt:lpstr>Calibri Light</vt:lpstr>
      <vt:lpstr>Gill Sans MT</vt:lpstr>
      <vt:lpstr>inherit</vt:lpstr>
      <vt:lpstr>Montserrat</vt:lpstr>
      <vt:lpstr>Open Sans</vt:lpstr>
      <vt:lpstr>Tahoma</vt:lpstr>
      <vt:lpstr>Times New Roman</vt:lpstr>
      <vt:lpstr>Verdana</vt:lpstr>
      <vt:lpstr>Wingdings 2</vt:lpstr>
      <vt:lpstr>Retrospect</vt:lpstr>
      <vt:lpstr>Functions of Technology Management</vt:lpstr>
      <vt:lpstr>Preview</vt:lpstr>
      <vt:lpstr>Nature of Planning</vt:lpstr>
      <vt:lpstr>PowerPoint Presentation</vt:lpstr>
      <vt:lpstr>PowerPoint Presentation</vt:lpstr>
      <vt:lpstr>Purpose of Planning </vt:lpstr>
      <vt:lpstr>PowerPoint Presentation</vt:lpstr>
      <vt:lpstr>Types of Planning</vt:lpstr>
      <vt:lpstr>Planning in the Hierarchy of Organizations</vt:lpstr>
      <vt:lpstr>The Foundation for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According to Peter Drucker, managers must pursue clear objectives in the following eight key result areas:</vt:lpstr>
      <vt:lpstr>PowerPoint Presentation</vt:lpstr>
      <vt:lpstr>PowerPoint Presentation</vt:lpstr>
      <vt:lpstr>Management by Objectives (MBO)</vt:lpstr>
      <vt:lpstr>Forecasting</vt:lpstr>
      <vt:lpstr>Why Forecasting?</vt:lpstr>
      <vt:lpstr>Long Range Forecasts</vt:lpstr>
      <vt:lpstr>Short Range Forecasts</vt:lpstr>
      <vt:lpstr>Forecasting Methods</vt:lpstr>
      <vt:lpstr>Qualitative Methods</vt:lpstr>
      <vt:lpstr>PowerPoint Presentation</vt:lpstr>
      <vt:lpstr>PowerPoint Presentation</vt:lpstr>
      <vt:lpstr>PowerPoint Presentation</vt:lpstr>
      <vt:lpstr>PowerPoint Presentation</vt:lpstr>
      <vt:lpstr>PowerPoint Presentation</vt:lpstr>
      <vt:lpstr>Qualitative Methods</vt:lpstr>
      <vt:lpstr>PowerPoint Presentation</vt:lpstr>
      <vt:lpstr>PowerPoint Presentation</vt:lpstr>
      <vt:lpstr>PowerPoint Presentation</vt:lpstr>
      <vt:lpstr>PowerPoint Presentation</vt:lpstr>
      <vt:lpstr>Technological Forecasting</vt:lpstr>
      <vt:lpstr>PowerPoint Presentation</vt:lpstr>
      <vt:lpstr>PowerPoint Presentation</vt:lpstr>
      <vt:lpstr>Technology S-curve</vt:lpstr>
      <vt:lpstr>PowerPoint Presentation</vt:lpstr>
      <vt:lpstr>PowerPoint Presentation</vt:lpstr>
      <vt:lpstr>`</vt:lpstr>
      <vt:lpstr>PowerPoint Presentation</vt:lpstr>
      <vt:lpstr>Strategies for Managing Technology</vt:lpstr>
      <vt:lpstr>PowerPoint Presentation</vt:lpstr>
    </vt:vector>
  </TitlesOfParts>
  <Company>College of Engineering-FIU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Making Economic Decisions</dc:title>
  <dc:creator>ENG</dc:creator>
  <cp:lastModifiedBy>Raunak Maskay</cp:lastModifiedBy>
  <cp:revision>886</cp:revision>
  <dcterms:created xsi:type="dcterms:W3CDTF">2006-10-24T18:48:00Z</dcterms:created>
  <dcterms:modified xsi:type="dcterms:W3CDTF">2021-11-21T11:33:53Z</dcterms:modified>
</cp:coreProperties>
</file>